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69" r:id="rId3"/>
    <p:sldId id="325" r:id="rId4"/>
    <p:sldId id="327" r:id="rId5"/>
    <p:sldId id="262" r:id="rId6"/>
    <p:sldId id="308" r:id="rId7"/>
    <p:sldId id="320" r:id="rId8"/>
    <p:sldId id="313" r:id="rId9"/>
  </p:sldIdLst>
  <p:sldSz cx="19199225" cy="10799763"/>
  <p:notesSz cx="10306050" cy="187309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1">
          <p15:clr>
            <a:srgbClr val="A4A3A4"/>
          </p15:clr>
        </p15:guide>
        <p15:guide id="2" pos="60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FEEBA4"/>
    <a:srgbClr val="B7E1EB"/>
    <a:srgbClr val="C7E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-96" y="-1332"/>
      </p:cViewPr>
      <p:guideLst>
        <p:guide orient="horz" pos="3401"/>
        <p:guide pos="60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kita\Desktop\&#1054;&#1055;%20&#1043;&#1088;&#1072;&#1092;&#1080;&#108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764430521707102E-2"/>
          <c:y val="2.1692955784853887E-2"/>
          <c:w val="0.90931775301967133"/>
          <c:h val="0.94708136275192523"/>
        </c:manualLayout>
      </c:layout>
      <c:scatterChart>
        <c:scatterStyle val="lineMarker"/>
        <c:varyColors val="0"/>
        <c:ser>
          <c:idx val="0"/>
          <c:order val="0"/>
          <c:spPr>
            <a:ln w="44450" cap="rnd" cmpd="sng"/>
          </c:spPr>
          <c:marker>
            <c:symbol val="none"/>
          </c:marker>
          <c:xVal>
            <c:numRef>
              <c:f>'ОП+шум'!$B$2:$B$14</c:f>
              <c:numCache>
                <c:formatCode>General</c:formatCode>
                <c:ptCount val="13"/>
                <c:pt idx="0">
                  <c:v>0.04</c:v>
                </c:pt>
                <c:pt idx="1">
                  <c:v>0.08</c:v>
                </c:pt>
                <c:pt idx="2">
                  <c:v>0.1</c:v>
                </c:pt>
                <c:pt idx="3">
                  <c:v>0.13</c:v>
                </c:pt>
                <c:pt idx="4">
                  <c:v>0.15</c:v>
                </c:pt>
                <c:pt idx="5">
                  <c:v>0.2</c:v>
                </c:pt>
                <c:pt idx="6">
                  <c:v>0.24</c:v>
                </c:pt>
                <c:pt idx="7">
                  <c:v>0.3</c:v>
                </c:pt>
                <c:pt idx="8">
                  <c:v>0.45</c:v>
                </c:pt>
                <c:pt idx="9">
                  <c:v>0.5</c:v>
                </c:pt>
                <c:pt idx="10">
                  <c:v>0.8</c:v>
                </c:pt>
                <c:pt idx="11">
                  <c:v>1</c:v>
                </c:pt>
                <c:pt idx="12">
                  <c:v>1.5</c:v>
                </c:pt>
              </c:numCache>
            </c:numRef>
          </c:xVal>
          <c:yVal>
            <c:numRef>
              <c:f>'ОП+шум'!$C$2:$C$14</c:f>
              <c:numCache>
                <c:formatCode>General</c:formatCode>
                <c:ptCount val="13"/>
                <c:pt idx="0">
                  <c:v>0.8</c:v>
                </c:pt>
                <c:pt idx="1">
                  <c:v>8</c:v>
                </c:pt>
                <c:pt idx="2">
                  <c:v>40</c:v>
                </c:pt>
                <c:pt idx="3">
                  <c:v>80</c:v>
                </c:pt>
                <c:pt idx="4">
                  <c:v>120</c:v>
                </c:pt>
                <c:pt idx="5">
                  <c:v>160</c:v>
                </c:pt>
                <c:pt idx="6">
                  <c:v>200</c:v>
                </c:pt>
                <c:pt idx="7">
                  <c:v>240</c:v>
                </c:pt>
                <c:pt idx="8">
                  <c:v>600</c:v>
                </c:pt>
                <c:pt idx="9">
                  <c:v>800</c:v>
                </c:pt>
                <c:pt idx="10">
                  <c:v>1200</c:v>
                </c:pt>
                <c:pt idx="11">
                  <c:v>1600</c:v>
                </c:pt>
                <c:pt idx="12">
                  <c:v>2000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228352"/>
        <c:axId val="154228928"/>
      </c:scatterChart>
      <c:valAx>
        <c:axId val="154228352"/>
        <c:scaling>
          <c:orientation val="minMax"/>
        </c:scaling>
        <c:delete val="0"/>
        <c:axPos val="b"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aseline="0">
                <a:latin typeface="Times New Roman" panose="02020603050405020304" pitchFamily="18" charset="0"/>
              </a:defRPr>
            </a:pPr>
            <a:endParaRPr lang="ru-RU"/>
          </a:p>
        </c:txPr>
        <c:crossAx val="154228928"/>
        <c:crosses val="autoZero"/>
        <c:crossBetween val="midCat"/>
      </c:valAx>
      <c:valAx>
        <c:axId val="154228928"/>
        <c:scaling>
          <c:orientation val="minMax"/>
          <c:max val="2200"/>
          <c:min val="0"/>
        </c:scaling>
        <c:delete val="0"/>
        <c:axPos val="l"/>
        <c:min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aseline="0">
                <a:latin typeface="Times New Roman" panose="02020603050405020304" pitchFamily="18" charset="0"/>
              </a:defRPr>
            </a:pPr>
            <a:endParaRPr lang="ru-RU"/>
          </a:p>
        </c:txPr>
        <c:crossAx val="15422835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65955" cy="939799"/>
          </a:xfrm>
          <a:prstGeom prst="rect">
            <a:avLst/>
          </a:prstGeom>
        </p:spPr>
        <p:txBody>
          <a:bodyPr vert="horz" lIns="165918" tIns="82959" rIns="165918" bIns="82959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837710" y="0"/>
            <a:ext cx="4465955" cy="939799"/>
          </a:xfrm>
          <a:prstGeom prst="rect">
            <a:avLst/>
          </a:prstGeom>
        </p:spPr>
        <p:txBody>
          <a:bodyPr vert="horz" lIns="165918" tIns="82959" rIns="165918" bIns="82959" rtlCol="0"/>
          <a:lstStyle>
            <a:lvl1pPr algn="r">
              <a:defRPr sz="2200"/>
            </a:lvl1pPr>
          </a:lstStyle>
          <a:p>
            <a:fld id="{C6A960A0-45BA-4829-AD2D-CC746FB90A11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-465138" y="2341563"/>
            <a:ext cx="11236326" cy="6321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5918" tIns="82959" rIns="165918" bIns="8295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30605" y="9014252"/>
            <a:ext cx="8244840" cy="7375297"/>
          </a:xfrm>
          <a:prstGeom prst="rect">
            <a:avLst/>
          </a:prstGeom>
        </p:spPr>
        <p:txBody>
          <a:bodyPr vert="horz" lIns="165918" tIns="82959" rIns="165918" bIns="8295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7791117"/>
            <a:ext cx="4465955" cy="939797"/>
          </a:xfrm>
          <a:prstGeom prst="rect">
            <a:avLst/>
          </a:prstGeom>
        </p:spPr>
        <p:txBody>
          <a:bodyPr vert="horz" lIns="165918" tIns="82959" rIns="165918" bIns="82959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837710" y="17791117"/>
            <a:ext cx="4465955" cy="939797"/>
          </a:xfrm>
          <a:prstGeom prst="rect">
            <a:avLst/>
          </a:prstGeom>
        </p:spPr>
        <p:txBody>
          <a:bodyPr vert="horz" lIns="165918" tIns="82959" rIns="165918" bIns="82959" rtlCol="0" anchor="b"/>
          <a:lstStyle>
            <a:lvl1pPr algn="r">
              <a:defRPr sz="2200"/>
            </a:lvl1pPr>
          </a:lstStyle>
          <a:p>
            <a:fld id="{9A2DD98C-93F9-4410-9208-DB6E22A1D8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450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2DD98C-93F9-4410-9208-DB6E22A1D8C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869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DD98C-93F9-4410-9208-DB6E22A1D8C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63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9903" y="1767462"/>
            <a:ext cx="14399419" cy="3759917"/>
          </a:xfrm>
        </p:spPr>
        <p:txBody>
          <a:bodyPr anchor="b"/>
          <a:lstStyle>
            <a:lvl1pPr algn="ctr">
              <a:defRPr sz="944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9903" y="5672376"/>
            <a:ext cx="14399419" cy="2607442"/>
          </a:xfrm>
        </p:spPr>
        <p:txBody>
          <a:bodyPr/>
          <a:lstStyle>
            <a:lvl1pPr marL="0" indent="0" algn="ctr">
              <a:buNone/>
              <a:defRPr sz="3779"/>
            </a:lvl1pPr>
            <a:lvl2pPr marL="719953" indent="0" algn="ctr">
              <a:buNone/>
              <a:defRPr sz="3149"/>
            </a:lvl2pPr>
            <a:lvl3pPr marL="1439906" indent="0" algn="ctr">
              <a:buNone/>
              <a:defRPr sz="2834"/>
            </a:lvl3pPr>
            <a:lvl4pPr marL="2159859" indent="0" algn="ctr">
              <a:buNone/>
              <a:defRPr sz="2520"/>
            </a:lvl4pPr>
            <a:lvl5pPr marL="2879811" indent="0" algn="ctr">
              <a:buNone/>
              <a:defRPr sz="2520"/>
            </a:lvl5pPr>
            <a:lvl6pPr marL="3599764" indent="0" algn="ctr">
              <a:buNone/>
              <a:defRPr sz="2520"/>
            </a:lvl6pPr>
            <a:lvl7pPr marL="4319717" indent="0" algn="ctr">
              <a:buNone/>
              <a:defRPr sz="2520"/>
            </a:lvl7pPr>
            <a:lvl8pPr marL="5039670" indent="0" algn="ctr">
              <a:buNone/>
              <a:defRPr sz="2520"/>
            </a:lvl8pPr>
            <a:lvl9pPr marL="5759623" indent="0" algn="ctr">
              <a:buNone/>
              <a:defRPr sz="252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0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739445" y="574987"/>
            <a:ext cx="4139833" cy="91523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19947" y="574987"/>
            <a:ext cx="12179508" cy="91523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8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93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9947" y="2692442"/>
            <a:ext cx="16559332" cy="4492401"/>
          </a:xfrm>
        </p:spPr>
        <p:txBody>
          <a:bodyPr anchor="b"/>
          <a:lstStyle>
            <a:lvl1pPr>
              <a:defRPr sz="9448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9947" y="7227343"/>
            <a:ext cx="16559332" cy="2362447"/>
          </a:xfrm>
        </p:spPr>
        <p:txBody>
          <a:bodyPr/>
          <a:lstStyle>
            <a:lvl1pPr marL="0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1pPr>
            <a:lvl2pPr marL="719953" indent="0">
              <a:buNone/>
              <a:defRPr sz="3149">
                <a:solidFill>
                  <a:schemeClr val="tx1">
                    <a:tint val="75000"/>
                  </a:schemeClr>
                </a:solidFill>
              </a:defRPr>
            </a:lvl2pPr>
            <a:lvl3pPr marL="1439906" indent="0">
              <a:buNone/>
              <a:defRPr sz="2834">
                <a:solidFill>
                  <a:schemeClr val="tx1">
                    <a:tint val="75000"/>
                  </a:schemeClr>
                </a:solidFill>
              </a:defRPr>
            </a:lvl3pPr>
            <a:lvl4pPr marL="2159859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81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76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717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67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62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28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19947" y="2874937"/>
            <a:ext cx="8159671" cy="68523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9607" y="2874937"/>
            <a:ext cx="8159671" cy="68523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762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447" y="574988"/>
            <a:ext cx="16559332" cy="208745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2448" y="2647443"/>
            <a:ext cx="8122171" cy="1297471"/>
          </a:xfrm>
        </p:spPr>
        <p:txBody>
          <a:bodyPr anchor="b"/>
          <a:lstStyle>
            <a:lvl1pPr marL="0" indent="0">
              <a:buNone/>
              <a:defRPr sz="3779" b="1"/>
            </a:lvl1pPr>
            <a:lvl2pPr marL="719953" indent="0">
              <a:buNone/>
              <a:defRPr sz="3149" b="1"/>
            </a:lvl2pPr>
            <a:lvl3pPr marL="1439906" indent="0">
              <a:buNone/>
              <a:defRPr sz="2834" b="1"/>
            </a:lvl3pPr>
            <a:lvl4pPr marL="2159859" indent="0">
              <a:buNone/>
              <a:defRPr sz="2520" b="1"/>
            </a:lvl4pPr>
            <a:lvl5pPr marL="2879811" indent="0">
              <a:buNone/>
              <a:defRPr sz="2520" b="1"/>
            </a:lvl5pPr>
            <a:lvl6pPr marL="3599764" indent="0">
              <a:buNone/>
              <a:defRPr sz="2520" b="1"/>
            </a:lvl6pPr>
            <a:lvl7pPr marL="4319717" indent="0">
              <a:buNone/>
              <a:defRPr sz="2520" b="1"/>
            </a:lvl7pPr>
            <a:lvl8pPr marL="5039670" indent="0">
              <a:buNone/>
              <a:defRPr sz="2520" b="1"/>
            </a:lvl8pPr>
            <a:lvl9pPr marL="5759623" indent="0">
              <a:buNone/>
              <a:defRPr sz="252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2448" y="3944914"/>
            <a:ext cx="8122171" cy="58023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19608" y="2647443"/>
            <a:ext cx="8162171" cy="1297471"/>
          </a:xfrm>
        </p:spPr>
        <p:txBody>
          <a:bodyPr anchor="b"/>
          <a:lstStyle>
            <a:lvl1pPr marL="0" indent="0">
              <a:buNone/>
              <a:defRPr sz="3779" b="1"/>
            </a:lvl1pPr>
            <a:lvl2pPr marL="719953" indent="0">
              <a:buNone/>
              <a:defRPr sz="3149" b="1"/>
            </a:lvl2pPr>
            <a:lvl3pPr marL="1439906" indent="0">
              <a:buNone/>
              <a:defRPr sz="2834" b="1"/>
            </a:lvl3pPr>
            <a:lvl4pPr marL="2159859" indent="0">
              <a:buNone/>
              <a:defRPr sz="2520" b="1"/>
            </a:lvl4pPr>
            <a:lvl5pPr marL="2879811" indent="0">
              <a:buNone/>
              <a:defRPr sz="2520" b="1"/>
            </a:lvl5pPr>
            <a:lvl6pPr marL="3599764" indent="0">
              <a:buNone/>
              <a:defRPr sz="2520" b="1"/>
            </a:lvl6pPr>
            <a:lvl7pPr marL="4319717" indent="0">
              <a:buNone/>
              <a:defRPr sz="2520" b="1"/>
            </a:lvl7pPr>
            <a:lvl8pPr marL="5039670" indent="0">
              <a:buNone/>
              <a:defRPr sz="2520" b="1"/>
            </a:lvl8pPr>
            <a:lvl9pPr marL="5759623" indent="0">
              <a:buNone/>
              <a:defRPr sz="252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19608" y="3944914"/>
            <a:ext cx="8162171" cy="58023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55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7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0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448" y="719984"/>
            <a:ext cx="6192249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2171" y="1554966"/>
            <a:ext cx="9719608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79"/>
            </a:lvl3pPr>
            <a:lvl4pPr>
              <a:defRPr sz="3149"/>
            </a:lvl4pPr>
            <a:lvl5pPr>
              <a:defRPr sz="3149"/>
            </a:lvl5pPr>
            <a:lvl6pPr>
              <a:defRPr sz="3149"/>
            </a:lvl6pPr>
            <a:lvl7pPr>
              <a:defRPr sz="3149"/>
            </a:lvl7pPr>
            <a:lvl8pPr>
              <a:defRPr sz="3149"/>
            </a:lvl8pPr>
            <a:lvl9pPr>
              <a:defRPr sz="314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2448" y="3239929"/>
            <a:ext cx="6192249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53" indent="0">
              <a:buNone/>
              <a:defRPr sz="2205"/>
            </a:lvl2pPr>
            <a:lvl3pPr marL="1439906" indent="0">
              <a:buNone/>
              <a:defRPr sz="1890"/>
            </a:lvl3pPr>
            <a:lvl4pPr marL="2159859" indent="0">
              <a:buNone/>
              <a:defRPr sz="1575"/>
            </a:lvl4pPr>
            <a:lvl5pPr marL="2879811" indent="0">
              <a:buNone/>
              <a:defRPr sz="1575"/>
            </a:lvl5pPr>
            <a:lvl6pPr marL="3599764" indent="0">
              <a:buNone/>
              <a:defRPr sz="1575"/>
            </a:lvl6pPr>
            <a:lvl7pPr marL="4319717" indent="0">
              <a:buNone/>
              <a:defRPr sz="1575"/>
            </a:lvl7pPr>
            <a:lvl8pPr marL="5039670" indent="0">
              <a:buNone/>
              <a:defRPr sz="1575"/>
            </a:lvl8pPr>
            <a:lvl9pPr marL="5759623" indent="0">
              <a:buNone/>
              <a:defRPr sz="15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89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448" y="719984"/>
            <a:ext cx="6192249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62171" y="1554966"/>
            <a:ext cx="9719608" cy="767483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53" indent="0">
              <a:buNone/>
              <a:defRPr sz="4409"/>
            </a:lvl2pPr>
            <a:lvl3pPr marL="1439906" indent="0">
              <a:buNone/>
              <a:defRPr sz="3779"/>
            </a:lvl3pPr>
            <a:lvl4pPr marL="2159859" indent="0">
              <a:buNone/>
              <a:defRPr sz="3149"/>
            </a:lvl4pPr>
            <a:lvl5pPr marL="2879811" indent="0">
              <a:buNone/>
              <a:defRPr sz="3149"/>
            </a:lvl5pPr>
            <a:lvl6pPr marL="3599764" indent="0">
              <a:buNone/>
              <a:defRPr sz="3149"/>
            </a:lvl6pPr>
            <a:lvl7pPr marL="4319717" indent="0">
              <a:buNone/>
              <a:defRPr sz="3149"/>
            </a:lvl7pPr>
            <a:lvl8pPr marL="5039670" indent="0">
              <a:buNone/>
              <a:defRPr sz="3149"/>
            </a:lvl8pPr>
            <a:lvl9pPr marL="5759623" indent="0">
              <a:buNone/>
              <a:defRPr sz="3149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2448" y="3239929"/>
            <a:ext cx="6192249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53" indent="0">
              <a:buNone/>
              <a:defRPr sz="2205"/>
            </a:lvl2pPr>
            <a:lvl3pPr marL="1439906" indent="0">
              <a:buNone/>
              <a:defRPr sz="1890"/>
            </a:lvl3pPr>
            <a:lvl4pPr marL="2159859" indent="0">
              <a:buNone/>
              <a:defRPr sz="1575"/>
            </a:lvl4pPr>
            <a:lvl5pPr marL="2879811" indent="0">
              <a:buNone/>
              <a:defRPr sz="1575"/>
            </a:lvl5pPr>
            <a:lvl6pPr marL="3599764" indent="0">
              <a:buNone/>
              <a:defRPr sz="1575"/>
            </a:lvl6pPr>
            <a:lvl7pPr marL="4319717" indent="0">
              <a:buNone/>
              <a:defRPr sz="1575"/>
            </a:lvl7pPr>
            <a:lvl8pPr marL="5039670" indent="0">
              <a:buNone/>
              <a:defRPr sz="1575"/>
            </a:lvl8pPr>
            <a:lvl9pPr marL="5759623" indent="0">
              <a:buNone/>
              <a:defRPr sz="15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775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9947" y="574988"/>
            <a:ext cx="1655933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9947" y="2874937"/>
            <a:ext cx="1655933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19947" y="10009781"/>
            <a:ext cx="4319826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C9C19-5BB7-4488-AB87-061240B6074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59744" y="10009781"/>
            <a:ext cx="647973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559452" y="10009781"/>
            <a:ext cx="4319826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947A6-82AB-40E2-B628-DDADB01549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62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439906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76" indent="-359976" algn="l" defTabSz="143990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29" indent="-359976" algn="l" defTabSz="1439906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2pPr>
      <a:lvl3pPr marL="1799882" indent="-359976" algn="l" defTabSz="1439906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49" kern="1200">
          <a:solidFill>
            <a:schemeClr val="tx1"/>
          </a:solidFill>
          <a:latin typeface="+mn-lt"/>
          <a:ea typeface="+mn-ea"/>
          <a:cs typeface="+mn-cs"/>
        </a:defRPr>
      </a:lvl3pPr>
      <a:lvl4pPr marL="2519835" indent="-359976" algn="l" defTabSz="1439906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4" kern="1200">
          <a:solidFill>
            <a:schemeClr val="tx1"/>
          </a:solidFill>
          <a:latin typeface="+mn-lt"/>
          <a:ea typeface="+mn-ea"/>
          <a:cs typeface="+mn-cs"/>
        </a:defRPr>
      </a:lvl4pPr>
      <a:lvl5pPr marL="3239788" indent="-359976" algn="l" defTabSz="1439906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4" kern="1200">
          <a:solidFill>
            <a:schemeClr val="tx1"/>
          </a:solidFill>
          <a:latin typeface="+mn-lt"/>
          <a:ea typeface="+mn-ea"/>
          <a:cs typeface="+mn-cs"/>
        </a:defRPr>
      </a:lvl5pPr>
      <a:lvl6pPr marL="3959741" indent="-359976" algn="l" defTabSz="1439906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4" kern="1200">
          <a:solidFill>
            <a:schemeClr val="tx1"/>
          </a:solidFill>
          <a:latin typeface="+mn-lt"/>
          <a:ea typeface="+mn-ea"/>
          <a:cs typeface="+mn-cs"/>
        </a:defRPr>
      </a:lvl6pPr>
      <a:lvl7pPr marL="4679693" indent="-359976" algn="l" defTabSz="1439906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4" kern="1200">
          <a:solidFill>
            <a:schemeClr val="tx1"/>
          </a:solidFill>
          <a:latin typeface="+mn-lt"/>
          <a:ea typeface="+mn-ea"/>
          <a:cs typeface="+mn-cs"/>
        </a:defRPr>
      </a:lvl7pPr>
      <a:lvl8pPr marL="5399646" indent="-359976" algn="l" defTabSz="1439906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4" kern="1200">
          <a:solidFill>
            <a:schemeClr val="tx1"/>
          </a:solidFill>
          <a:latin typeface="+mn-lt"/>
          <a:ea typeface="+mn-ea"/>
          <a:cs typeface="+mn-cs"/>
        </a:defRPr>
      </a:lvl8pPr>
      <a:lvl9pPr marL="6119599" indent="-359976" algn="l" defTabSz="1439906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06" rtl="0" eaLnBrk="1" latinLnBrk="0" hangingPunct="1">
        <a:defRPr sz="2834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algn="l" defTabSz="1439906" rtl="0" eaLnBrk="1" latinLnBrk="0" hangingPunct="1">
        <a:defRPr sz="2834" kern="1200">
          <a:solidFill>
            <a:schemeClr val="tx1"/>
          </a:solidFill>
          <a:latin typeface="+mn-lt"/>
          <a:ea typeface="+mn-ea"/>
          <a:cs typeface="+mn-cs"/>
        </a:defRPr>
      </a:lvl2pPr>
      <a:lvl3pPr marL="1439906" algn="l" defTabSz="1439906" rtl="0" eaLnBrk="1" latinLnBrk="0" hangingPunct="1">
        <a:defRPr sz="2834" kern="1200">
          <a:solidFill>
            <a:schemeClr val="tx1"/>
          </a:solidFill>
          <a:latin typeface="+mn-lt"/>
          <a:ea typeface="+mn-ea"/>
          <a:cs typeface="+mn-cs"/>
        </a:defRPr>
      </a:lvl3pPr>
      <a:lvl4pPr marL="2159859" algn="l" defTabSz="1439906" rtl="0" eaLnBrk="1" latinLnBrk="0" hangingPunct="1">
        <a:defRPr sz="2834" kern="1200">
          <a:solidFill>
            <a:schemeClr val="tx1"/>
          </a:solidFill>
          <a:latin typeface="+mn-lt"/>
          <a:ea typeface="+mn-ea"/>
          <a:cs typeface="+mn-cs"/>
        </a:defRPr>
      </a:lvl4pPr>
      <a:lvl5pPr marL="2879811" algn="l" defTabSz="1439906" rtl="0" eaLnBrk="1" latinLnBrk="0" hangingPunct="1">
        <a:defRPr sz="2834" kern="1200">
          <a:solidFill>
            <a:schemeClr val="tx1"/>
          </a:solidFill>
          <a:latin typeface="+mn-lt"/>
          <a:ea typeface="+mn-ea"/>
          <a:cs typeface="+mn-cs"/>
        </a:defRPr>
      </a:lvl5pPr>
      <a:lvl6pPr marL="3599764" algn="l" defTabSz="1439906" rtl="0" eaLnBrk="1" latinLnBrk="0" hangingPunct="1">
        <a:defRPr sz="2834" kern="1200">
          <a:solidFill>
            <a:schemeClr val="tx1"/>
          </a:solidFill>
          <a:latin typeface="+mn-lt"/>
          <a:ea typeface="+mn-ea"/>
          <a:cs typeface="+mn-cs"/>
        </a:defRPr>
      </a:lvl6pPr>
      <a:lvl7pPr marL="4319717" algn="l" defTabSz="1439906" rtl="0" eaLnBrk="1" latinLnBrk="0" hangingPunct="1">
        <a:defRPr sz="2834" kern="1200">
          <a:solidFill>
            <a:schemeClr val="tx1"/>
          </a:solidFill>
          <a:latin typeface="+mn-lt"/>
          <a:ea typeface="+mn-ea"/>
          <a:cs typeface="+mn-cs"/>
        </a:defRPr>
      </a:lvl7pPr>
      <a:lvl8pPr marL="5039670" algn="l" defTabSz="1439906" rtl="0" eaLnBrk="1" latinLnBrk="0" hangingPunct="1">
        <a:defRPr sz="2834" kern="1200">
          <a:solidFill>
            <a:schemeClr val="tx1"/>
          </a:solidFill>
          <a:latin typeface="+mn-lt"/>
          <a:ea typeface="+mn-ea"/>
          <a:cs typeface="+mn-cs"/>
        </a:defRPr>
      </a:lvl8pPr>
      <a:lvl9pPr marL="5759623" algn="l" defTabSz="1439906" rtl="0" eaLnBrk="1" latinLnBrk="0" hangingPunct="1">
        <a:defRPr sz="28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97725" y="4533632"/>
            <a:ext cx="16506497" cy="2205257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оборотных пульсаций 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шумовых помех на работу </a:t>
            </a:r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электропривода с подчиненным регулированием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599612" y="7585726"/>
            <a:ext cx="85866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Максимов Никита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кафедры автоматизированного электропривода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ЮУрГУ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64236" y="479086"/>
            <a:ext cx="2885180" cy="178881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D505107-BBEB-45EC-B703-71B8C0D3CF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79" y="479086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8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8"/>
          <p:cNvSpPr/>
          <p:nvPr/>
        </p:nvSpPr>
        <p:spPr>
          <a:xfrm>
            <a:off x="887348" y="235854"/>
            <a:ext cx="17506159" cy="1224422"/>
          </a:xfrm>
          <a:prstGeom prst="roundRect">
            <a:avLst/>
          </a:prstGeom>
          <a:solidFill>
            <a:srgbClr val="CFD5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2627" y="422456"/>
            <a:ext cx="10515600" cy="851218"/>
          </a:xfrm>
        </p:spPr>
        <p:txBody>
          <a:bodyPr>
            <a:normAutofit/>
          </a:bodyPr>
          <a:lstStyle/>
          <a:p>
            <a:pPr algn="ctr"/>
            <a:r>
              <a:rPr lang="ru-RU" sz="4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проекта</a:t>
            </a:r>
            <a:endParaRPr lang="ru-RU" sz="40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5625" y="2206763"/>
            <a:ext cx="17145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работы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решение проблемы влияния оборотный пульсаций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шумовых помех на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системы подчиненного управления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</a:t>
            </a:r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Рассмотреть влияния оборотных пульсаций на работу подчиненной системы управления двигателя постоянного тока с независимым возбуждением, определить величину ошибки по скорости, найти пути решения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исключения вредного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влияния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несоосности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амплитуды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шумов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датчика скорости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87347" y="422456"/>
            <a:ext cx="1005963" cy="851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43990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92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74707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8"/>
          <p:cNvSpPr/>
          <p:nvPr/>
        </p:nvSpPr>
        <p:spPr>
          <a:xfrm>
            <a:off x="887348" y="235854"/>
            <a:ext cx="17506159" cy="1224422"/>
          </a:xfrm>
          <a:prstGeom prst="roundRect">
            <a:avLst/>
          </a:prstGeom>
          <a:solidFill>
            <a:srgbClr val="CFD5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2627" y="422456"/>
            <a:ext cx="10515600" cy="851218"/>
          </a:xfrm>
        </p:spPr>
        <p:txBody>
          <a:bodyPr>
            <a:normAutofit/>
          </a:bodyPr>
          <a:lstStyle/>
          <a:p>
            <a:pPr algn="ctr"/>
            <a:r>
              <a:rPr lang="ru-RU" sz="4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sz="40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5625" y="2206763"/>
            <a:ext cx="17145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Погрешность изготовления датчиков скорости ведет за собой появление оборотных пульсаций.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Они возникают ввиду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неравномерного вращения вала датчика (</a:t>
            </a:r>
            <a:r>
              <a:rPr lang="ru-RU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несоосность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а также из-за неоднородности магнитного сопротивления железа статора вдоль его расточки. Также необходимо учитывать шумовые помехи вызнающие при работе электро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привода, ввиду излучения электрического и магнитного поля, переходных процессов работы переключения цифровых устройств.</a:t>
            </a:r>
          </a:p>
          <a:p>
            <a:pPr algn="just"/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данной проблемы позволит поддерживать уменьшить ошибку точности  поддержания скорости в замкнутых системах управления, а также достичь высокой точности в позиционных системах.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887347" y="422456"/>
            <a:ext cx="1005963" cy="851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43990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92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3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8"/>
          <p:cNvSpPr/>
          <p:nvPr/>
        </p:nvSpPr>
        <p:spPr>
          <a:xfrm>
            <a:off x="887348" y="235854"/>
            <a:ext cx="17506159" cy="1224422"/>
          </a:xfrm>
          <a:prstGeom prst="roundRect">
            <a:avLst/>
          </a:prstGeom>
          <a:solidFill>
            <a:srgbClr val="CFD5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2627" y="185283"/>
            <a:ext cx="12047998" cy="1325563"/>
          </a:xfrm>
        </p:spPr>
        <p:txBody>
          <a:bodyPr>
            <a:normAutofit/>
          </a:bodyPr>
          <a:lstStyle/>
          <a:p>
            <a:r>
              <a:rPr lang="ru-RU" sz="4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часть </a:t>
            </a:r>
            <a:endParaRPr lang="ru-RU" sz="40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87347" y="422456"/>
            <a:ext cx="1005963" cy="851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43990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92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297F4006-2C22-4065-92AD-4A4EEE138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01986"/>
              </p:ext>
            </p:extLst>
          </p:nvPr>
        </p:nvGraphicFramePr>
        <p:xfrm>
          <a:off x="922314" y="2536307"/>
          <a:ext cx="17436225" cy="2839212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1675877">
                  <a:extLst>
                    <a:ext uri="{9D8B030D-6E8A-4147-A177-3AD203B41FA5}">
                      <a16:colId xmlns:a16="http://schemas.microsoft.com/office/drawing/2014/main" xmlns="" val="3919868504"/>
                    </a:ext>
                  </a:extLst>
                </a:gridCol>
                <a:gridCol w="5760348">
                  <a:extLst>
                    <a:ext uri="{9D8B030D-6E8A-4147-A177-3AD203B41FA5}">
                      <a16:colId xmlns:a16="http://schemas.microsoft.com/office/drawing/2014/main" xmlns="" val="254266957"/>
                    </a:ext>
                  </a:extLst>
                </a:gridCol>
              </a:tblGrid>
              <a:tr h="45008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extLst>
                  <a:ext uri="{0D108BD9-81ED-4DB2-BD59-A6C34878D82A}">
                    <a16:rowId xmlns:a16="http://schemas.microsoft.com/office/drawing/2014/main" xmlns="" val="2073715369"/>
                  </a:ext>
                </a:extLst>
              </a:tr>
              <a:tr h="450083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Мощность</a:t>
                      </a:r>
                      <a:r>
                        <a:rPr lang="en-GB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</a:t>
                      </a:r>
                      <a:r>
                        <a:rPr lang="en-GB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extLst>
                  <a:ext uri="{0D108BD9-81ED-4DB2-BD59-A6C34878D82A}">
                    <a16:rowId xmlns:a16="http://schemas.microsoft.com/office/drawing/2014/main" xmlns="" val="2580088604"/>
                  </a:ext>
                </a:extLst>
              </a:tr>
              <a:tr h="450083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Номинальная</a:t>
                      </a:r>
                      <a:r>
                        <a:rPr lang="ru-RU" sz="27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скорость, об/мин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</a:p>
                  </a:txBody>
                  <a:tcPr marL="170918" marR="170918" marT="0" marB="0"/>
                </a:tc>
                <a:extLst>
                  <a:ext uri="{0D108BD9-81ED-4DB2-BD59-A6C34878D82A}">
                    <a16:rowId xmlns:a16="http://schemas.microsoft.com/office/drawing/2014/main" xmlns="" val="51994721"/>
                  </a:ext>
                </a:extLst>
              </a:tr>
              <a:tr h="450083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Сопротивление</a:t>
                      </a:r>
                      <a:r>
                        <a:rPr lang="ru-RU" sz="27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якоря, Ом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0,94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extLst>
                  <a:ext uri="{0D108BD9-81ED-4DB2-BD59-A6C34878D82A}">
                    <a16:rowId xmlns:a16="http://schemas.microsoft.com/office/drawing/2014/main" xmlns="" val="3989924242"/>
                  </a:ext>
                </a:extLst>
              </a:tr>
              <a:tr h="450083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Момент инерции,</a:t>
                      </a:r>
                      <a:r>
                        <a:rPr lang="ru-RU" sz="27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кг*м2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0,125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extLst>
                  <a:ext uri="{0D108BD9-81ED-4DB2-BD59-A6C34878D82A}">
                    <a16:rowId xmlns:a16="http://schemas.microsoft.com/office/drawing/2014/main" xmlns="" val="332662988"/>
                  </a:ext>
                </a:extLst>
              </a:tr>
              <a:tr h="450083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Номинальный</a:t>
                      </a:r>
                      <a:r>
                        <a:rPr lang="ru-RU" sz="27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ток, А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3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918" marR="170918" marT="0" marB="0"/>
                </a:tc>
                <a:extLst>
                  <a:ext uri="{0D108BD9-81ED-4DB2-BD59-A6C34878D82A}">
                    <a16:rowId xmlns:a16="http://schemas.microsoft.com/office/drawing/2014/main" xmlns="" val="1776411899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55C71F8-BA7E-4F66-8F52-8FD01DD9D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81" y="1831156"/>
            <a:ext cx="17436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 – Технические данные электродвигателя Д21</a:t>
            </a:r>
            <a:endParaRPr kumimoji="0" lang="ru-RU" alt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839" y="5425562"/>
            <a:ext cx="14101108" cy="4351945"/>
          </a:xfrm>
          <a:prstGeom prst="rect">
            <a:avLst/>
          </a:prstGeom>
        </p:spPr>
      </p:pic>
      <p:sp>
        <p:nvSpPr>
          <p:cNvPr id="13" name="Rectangle 2">
            <a:extLst>
              <a:ext uri="{FF2B5EF4-FFF2-40B4-BE49-F238E27FC236}">
                <a16:creationId xmlns:a16="http://schemas.microsoft.com/office/drawing/2014/main" xmlns="" id="{D55C71F8-BA7E-4F66-8F52-8FD01DD9D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328" y="9634499"/>
            <a:ext cx="174362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1 – Структурная схема двигателя постоянного тока с независимым возбуждением с интегрированным блоком оборотных пульсаций </a:t>
            </a:r>
            <a:endParaRPr kumimoji="0" lang="ru-RU" alt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31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8">
            <a:extLst>
              <a:ext uri="{FF2B5EF4-FFF2-40B4-BE49-F238E27FC236}">
                <a16:creationId xmlns:a16="http://schemas.microsoft.com/office/drawing/2014/main" xmlns="" id="{8E212ECB-96E4-4FCD-A1A0-40DDE17B5352}"/>
              </a:ext>
            </a:extLst>
          </p:cNvPr>
          <p:cNvSpPr/>
          <p:nvPr/>
        </p:nvSpPr>
        <p:spPr>
          <a:xfrm>
            <a:off x="846532" y="359191"/>
            <a:ext cx="17506159" cy="1224422"/>
          </a:xfrm>
          <a:prstGeom prst="roundRect">
            <a:avLst/>
          </a:prstGeom>
          <a:solidFill>
            <a:srgbClr val="CFD5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02D42F-4132-4E58-8105-5F14EB1D7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6422" y="560573"/>
            <a:ext cx="12850559" cy="821658"/>
          </a:xfrm>
        </p:spPr>
        <p:txBody>
          <a:bodyPr>
            <a:normAutofit/>
          </a:bodyPr>
          <a:lstStyle/>
          <a:p>
            <a:r>
              <a:rPr lang="en-US" sz="40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исследования</a:t>
            </a:r>
            <a:endParaRPr lang="ru-RU" sz="40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7DB95E6-A907-492A-95F5-770DD0518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4124" y="5022567"/>
            <a:ext cx="13294724" cy="4919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Влияние оборотных пульсаций на выходной сигнал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8EAD69B6-59F8-47FC-8177-220BA0AF1F06}"/>
              </a:ext>
            </a:extLst>
          </p:cNvPr>
          <p:cNvSpPr txBox="1">
            <a:spLocks/>
          </p:cNvSpPr>
          <p:nvPr/>
        </p:nvSpPr>
        <p:spPr>
          <a:xfrm>
            <a:off x="936281" y="545793"/>
            <a:ext cx="1005963" cy="851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43990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92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2"/>
          <a:stretch>
            <a:fillRect/>
          </a:stretch>
        </p:blipFill>
        <p:spPr>
          <a:xfrm>
            <a:off x="2877501" y="1938496"/>
            <a:ext cx="12967970" cy="2919254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3"/>
          <a:stretch>
            <a:fillRect/>
          </a:stretch>
        </p:blipFill>
        <p:spPr>
          <a:xfrm>
            <a:off x="2877501" y="5691346"/>
            <a:ext cx="12967970" cy="3452654"/>
          </a:xfrm>
          <a:prstGeom prst="rect">
            <a:avLst/>
          </a:prstGeom>
        </p:spPr>
      </p:pic>
      <p:sp>
        <p:nvSpPr>
          <p:cNvPr id="10" name="Объект 2">
            <a:extLst>
              <a:ext uri="{FF2B5EF4-FFF2-40B4-BE49-F238E27FC236}">
                <a16:creationId xmlns:a16="http://schemas.microsoft.com/office/drawing/2014/main" xmlns="" id="{07DB95E6-A907-492A-95F5-770DD0518BE8}"/>
              </a:ext>
            </a:extLst>
          </p:cNvPr>
          <p:cNvSpPr txBox="1">
            <a:spLocks/>
          </p:cNvSpPr>
          <p:nvPr/>
        </p:nvSpPr>
        <p:spPr>
          <a:xfrm>
            <a:off x="2609850" y="9298867"/>
            <a:ext cx="13963649" cy="950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9976" indent="-359976" algn="l" defTabSz="1439906" rtl="0" eaLnBrk="1" latinLnBrk="0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440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9929" indent="-359976" algn="l" defTabSz="1439906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Char char="•"/>
              <a:defRPr sz="37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99882" indent="-359976" algn="l" defTabSz="1439906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Char char="•"/>
              <a:defRPr sz="31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19835" indent="-359976" algn="l" defTabSz="1439906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Char char="•"/>
              <a:defRPr sz="2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39788" indent="-359976" algn="l" defTabSz="1439906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Char char="•"/>
              <a:defRPr sz="2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959741" indent="-359976" algn="l" defTabSz="1439906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Char char="•"/>
              <a:defRPr sz="2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679693" indent="-359976" algn="l" defTabSz="1439906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Char char="•"/>
              <a:defRPr sz="2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99646" indent="-359976" algn="l" defTabSz="1439906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Char char="•"/>
              <a:defRPr sz="2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119599" indent="-359976" algn="l" defTabSz="1439906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Char char="•"/>
              <a:defRPr sz="2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3 – Влияние оборотных пульсаций на выходной сигнал при изменении пропорционального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канала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регуляторе скорости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1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8"/>
          <p:cNvSpPr/>
          <p:nvPr/>
        </p:nvSpPr>
        <p:spPr>
          <a:xfrm>
            <a:off x="887348" y="235854"/>
            <a:ext cx="17506159" cy="1224422"/>
          </a:xfrm>
          <a:prstGeom prst="roundRect">
            <a:avLst/>
          </a:prstGeom>
          <a:solidFill>
            <a:srgbClr val="CFD5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8802" y="239477"/>
            <a:ext cx="12047998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исследования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87347" y="422456"/>
            <a:ext cx="1005963" cy="851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43990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92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92328" y="8480474"/>
            <a:ext cx="128961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2–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Данные, полученные путем регулирования П-регулятора при увеличении амплитуды оборотных пульсаций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210231" y="2099845"/>
            <a:ext cx="26828686" cy="46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076694"/>
              </p:ext>
            </p:extLst>
          </p:nvPr>
        </p:nvGraphicFramePr>
        <p:xfrm>
          <a:off x="2676940" y="1961321"/>
          <a:ext cx="13782260" cy="609151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780895"/>
                <a:gridCol w="4104148"/>
                <a:gridCol w="3061252"/>
                <a:gridCol w="2835965"/>
              </a:tblGrid>
              <a:tr h="7642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Амплитуда оборотных</a:t>
                      </a:r>
                      <a:r>
                        <a:rPr lang="ru-RU" sz="2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пульсаций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Амплитуда шумовых</a:t>
                      </a:r>
                      <a:r>
                        <a:rPr lang="ru-RU" sz="2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помех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Частота среза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П-канал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0,24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097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27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8"/>
          <p:cNvSpPr/>
          <p:nvPr/>
        </p:nvSpPr>
        <p:spPr>
          <a:xfrm>
            <a:off x="887347" y="235853"/>
            <a:ext cx="17506159" cy="1224422"/>
          </a:xfrm>
          <a:prstGeom prst="roundRect">
            <a:avLst/>
          </a:prstGeom>
          <a:solidFill>
            <a:srgbClr val="CFD5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255" y="185283"/>
            <a:ext cx="17432344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Исследования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887347" y="422456"/>
            <a:ext cx="1005963" cy="851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43990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92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74496" y="9621208"/>
            <a:ext cx="14712729" cy="548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ctr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EC4C3BE-644D-401B-9038-0BE44DEABAF8}"/>
              </a:ext>
            </a:extLst>
          </p:cNvPr>
          <p:cNvSpPr txBox="1"/>
          <p:nvPr/>
        </p:nvSpPr>
        <p:spPr>
          <a:xfrm>
            <a:off x="2479387" y="8852309"/>
            <a:ext cx="13693940" cy="548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Зависимость частоты среза от амплитуды оборотных пульсаций </a:t>
            </a: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8872412"/>
              </p:ext>
            </p:extLst>
          </p:nvPr>
        </p:nvGraphicFramePr>
        <p:xfrm>
          <a:off x="5629130" y="2560955"/>
          <a:ext cx="8022592" cy="5694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047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8"/>
          <p:cNvSpPr/>
          <p:nvPr/>
        </p:nvSpPr>
        <p:spPr>
          <a:xfrm>
            <a:off x="887348" y="235854"/>
            <a:ext cx="17506159" cy="1224422"/>
          </a:xfrm>
          <a:prstGeom prst="roundRect">
            <a:avLst/>
          </a:prstGeom>
          <a:solidFill>
            <a:srgbClr val="CFD5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4255" y="185283"/>
            <a:ext cx="17432344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4255" y="2516769"/>
            <a:ext cx="1718519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ходе исследования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наблюдается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вредное влияние оборотных пульсаций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шумовых помех на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подчиненной системы управления электроприводом, при увеличении амплитуды оборотных пульсации это влияние увеличивается. В результате регулировании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пропорционального канала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контуре скорости возможно добиться стабильной работы электропривода и уменьшить ошибку регулирования.</a:t>
            </a:r>
          </a:p>
          <a:p>
            <a:pPr algn="just"/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завершении исследования, планируется написание статьи, индексируемой базой РИНЦ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887347" y="422456"/>
            <a:ext cx="1005963" cy="851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43990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92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56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4291</TotalTime>
  <Words>396</Words>
  <Application>Microsoft Office PowerPoint</Application>
  <PresentationFormat>Произвольный</PresentationFormat>
  <Paragraphs>102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Влияние оборотных пульсаций и шумовых помех на работу электропривода с подчиненным регулированием</vt:lpstr>
      <vt:lpstr>Цели и задачи проекта</vt:lpstr>
      <vt:lpstr>Введение</vt:lpstr>
      <vt:lpstr>Теоретическая часть </vt:lpstr>
      <vt:lpstr> Результат исследования</vt:lpstr>
      <vt:lpstr>Результат исследования</vt:lpstr>
      <vt:lpstr>Результат Исследования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Автоматизированный электропривод механизма подачи труб   Направление 13.03.02 – «Электроэнергетика и электротехника»</dc:title>
  <dc:creator>Ksen</dc:creator>
  <cp:lastModifiedBy>Nikita</cp:lastModifiedBy>
  <cp:revision>98</cp:revision>
  <cp:lastPrinted>2020-07-31T05:57:22Z</cp:lastPrinted>
  <dcterms:created xsi:type="dcterms:W3CDTF">2017-06-03T09:12:38Z</dcterms:created>
  <dcterms:modified xsi:type="dcterms:W3CDTF">2021-04-13T10:30:55Z</dcterms:modified>
</cp:coreProperties>
</file>