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9" r:id="rId1"/>
  </p:sldMasterIdLst>
  <p:notesMasterIdLst>
    <p:notesMasterId r:id="rId9"/>
  </p:notesMasterIdLst>
  <p:sldIdLst>
    <p:sldId id="256" r:id="rId2"/>
    <p:sldId id="263" r:id="rId3"/>
    <p:sldId id="258" r:id="rId4"/>
    <p:sldId id="259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52"/>
  </p:normalViewPr>
  <p:slideViewPr>
    <p:cSldViewPr snapToGrid="0" snapToObjects="1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AFFE45-0A60-DC40-833D-E7716F9FC457}" type="doc">
      <dgm:prSet loTypeId="urn:microsoft.com/office/officeart/2005/8/layout/vList2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67D2036-D7A4-5144-BD8A-C16A2FAD62D8}">
      <dgm:prSet phldrT="[Текст]" custT="1"/>
      <dgm:spPr/>
      <dgm:t>
        <a:bodyPr/>
        <a:lstStyle/>
        <a:p>
          <a:r>
            <a:rPr lang="ru-RU" sz="2800" b="1" i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Синхронизация цифровых трансформаций и формирование условий для развития отраслей будущего</a:t>
          </a:r>
          <a:endParaRPr lang="ru-RU" sz="28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F0BCC4-8F98-8D48-836C-077A60D1C239}" type="parTrans" cxnId="{93026610-9D89-6445-9D21-EE7C328DE002}">
      <dgm:prSet/>
      <dgm:spPr/>
      <dgm:t>
        <a:bodyPr/>
        <a:lstStyle/>
        <a:p>
          <a:endParaRPr lang="ru-RU" sz="2800" b="1" i="0">
            <a:solidFill>
              <a:schemeClr val="accent5">
                <a:lumMod val="20000"/>
                <a:lumOff val="8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F88B92-E607-B645-9E41-2088BDFF2B11}" type="sibTrans" cxnId="{93026610-9D89-6445-9D21-EE7C328DE002}">
      <dgm:prSet/>
      <dgm:spPr/>
      <dgm:t>
        <a:bodyPr/>
        <a:lstStyle/>
        <a:p>
          <a:endParaRPr lang="ru-RU" sz="2800" b="1" i="0">
            <a:solidFill>
              <a:schemeClr val="accent5">
                <a:lumMod val="20000"/>
                <a:lumOff val="8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5FBAB0-DF34-BF4F-8FA3-0D1E2BB90B3B}">
      <dgm:prSet phldrT="[Текст]" custT="1"/>
      <dgm:spPr/>
      <dgm:t>
        <a:bodyPr/>
        <a:lstStyle/>
        <a:p>
          <a:r>
            <a:rPr lang="ru-RU" sz="2800" b="1" i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информационных и коммуникационных технологий</a:t>
          </a:r>
          <a:endParaRPr lang="ru-RU" sz="28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72FD41-9A5B-DA4E-921F-BD2AC65E52B8}" type="parTrans" cxnId="{F7E9A767-40CA-8B42-A27D-A7BC846936F7}">
      <dgm:prSet/>
      <dgm:spPr/>
      <dgm:t>
        <a:bodyPr/>
        <a:lstStyle/>
        <a:p>
          <a:endParaRPr lang="ru-RU" sz="2800" b="1" i="0">
            <a:solidFill>
              <a:schemeClr val="accent5">
                <a:lumMod val="20000"/>
                <a:lumOff val="8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8156F6-FF9B-DE48-AEDE-68F5C5D9EF3B}" type="sibTrans" cxnId="{F7E9A767-40CA-8B42-A27D-A7BC846936F7}">
      <dgm:prSet/>
      <dgm:spPr/>
      <dgm:t>
        <a:bodyPr/>
        <a:lstStyle/>
        <a:p>
          <a:endParaRPr lang="ru-RU" sz="2800" b="1" i="0">
            <a:solidFill>
              <a:schemeClr val="accent5">
                <a:lumMod val="20000"/>
                <a:lumOff val="8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9201AB-4455-A547-98AE-FB4776ABB029}">
      <dgm:prSet custT="1"/>
      <dgm:spPr/>
      <dgm:t>
        <a:bodyPr/>
        <a:lstStyle/>
        <a:p>
          <a:r>
            <a:rPr lang="ru-RU" sz="28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Безопасная трансграничная торговля и исполнение функции таможенного контроля при перемещении товаров</a:t>
          </a:r>
          <a:endParaRPr lang="ru-RU" sz="28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8631DE-D51B-7945-BAEE-B0A42B0BDC15}" type="parTrans" cxnId="{FAD67270-0B34-BE4C-B32E-B017C837D30D}">
      <dgm:prSet/>
      <dgm:spPr/>
      <dgm:t>
        <a:bodyPr/>
        <a:lstStyle/>
        <a:p>
          <a:endParaRPr lang="ru-RU" sz="2800" b="1" i="0">
            <a:solidFill>
              <a:schemeClr val="accent5">
                <a:lumMod val="20000"/>
                <a:lumOff val="8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211373-4A02-9149-9529-B5012D3555A2}" type="sibTrans" cxnId="{FAD67270-0B34-BE4C-B32E-B017C837D30D}">
      <dgm:prSet/>
      <dgm:spPr/>
      <dgm:t>
        <a:bodyPr/>
        <a:lstStyle/>
        <a:p>
          <a:endParaRPr lang="ru-RU" sz="2800" b="1" i="0">
            <a:solidFill>
              <a:schemeClr val="accent5">
                <a:lumMod val="20000"/>
                <a:lumOff val="8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E076E6-D19D-DB4A-947C-09DD93A71342}" type="pres">
      <dgm:prSet presAssocID="{FCAFFE45-0A60-DC40-833D-E7716F9FC4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F7E6B1-187F-904B-AB28-721E1D0D6364}" type="pres">
      <dgm:prSet presAssocID="{367D2036-D7A4-5144-BD8A-C16A2FAD62D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26248-E835-A240-BCBF-374E92F91D30}" type="pres">
      <dgm:prSet presAssocID="{41F88B92-E607-B645-9E41-2088BDFF2B11}" presName="spacer" presStyleCnt="0"/>
      <dgm:spPr/>
      <dgm:t>
        <a:bodyPr/>
        <a:lstStyle/>
        <a:p>
          <a:endParaRPr lang="ru-RU"/>
        </a:p>
      </dgm:t>
    </dgm:pt>
    <dgm:pt modelId="{5B2BFA81-C92D-7144-968C-8830AACAF9DA}" type="pres">
      <dgm:prSet presAssocID="{475FBAB0-DF34-BF4F-8FA3-0D1E2BB90B3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7FC7B-6DCA-0344-8F00-B9193408FC63}" type="pres">
      <dgm:prSet presAssocID="{778156F6-FF9B-DE48-AEDE-68F5C5D9EF3B}" presName="spacer" presStyleCnt="0"/>
      <dgm:spPr/>
      <dgm:t>
        <a:bodyPr/>
        <a:lstStyle/>
        <a:p>
          <a:endParaRPr lang="ru-RU"/>
        </a:p>
      </dgm:t>
    </dgm:pt>
    <dgm:pt modelId="{741262D9-5094-E84F-BCA2-0F956DBD0B29}" type="pres">
      <dgm:prSet presAssocID="{6B9201AB-4455-A547-98AE-FB4776ABB02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359C56-26D5-0E49-81C8-BE737E2BFBEA}" type="presOf" srcId="{FCAFFE45-0A60-DC40-833D-E7716F9FC457}" destId="{B9E076E6-D19D-DB4A-947C-09DD93A71342}" srcOrd="0" destOrd="0" presId="urn:microsoft.com/office/officeart/2005/8/layout/vList2"/>
    <dgm:cxn modelId="{93026610-9D89-6445-9D21-EE7C328DE002}" srcId="{FCAFFE45-0A60-DC40-833D-E7716F9FC457}" destId="{367D2036-D7A4-5144-BD8A-C16A2FAD62D8}" srcOrd="0" destOrd="0" parTransId="{28F0BCC4-8F98-8D48-836C-077A60D1C239}" sibTransId="{41F88B92-E607-B645-9E41-2088BDFF2B11}"/>
    <dgm:cxn modelId="{08178AF7-2E32-5446-8BF3-6C2F8B3DFFEC}" type="presOf" srcId="{475FBAB0-DF34-BF4F-8FA3-0D1E2BB90B3B}" destId="{5B2BFA81-C92D-7144-968C-8830AACAF9DA}" srcOrd="0" destOrd="0" presId="urn:microsoft.com/office/officeart/2005/8/layout/vList2"/>
    <dgm:cxn modelId="{FAD67270-0B34-BE4C-B32E-B017C837D30D}" srcId="{FCAFFE45-0A60-DC40-833D-E7716F9FC457}" destId="{6B9201AB-4455-A547-98AE-FB4776ABB029}" srcOrd="2" destOrd="0" parTransId="{738631DE-D51B-7945-BAEE-B0A42B0BDC15}" sibTransId="{FB211373-4A02-9149-9529-B5012D3555A2}"/>
    <dgm:cxn modelId="{015C031D-A9E0-C24E-AEA8-F1E443AC29C0}" type="presOf" srcId="{367D2036-D7A4-5144-BD8A-C16A2FAD62D8}" destId="{9DF7E6B1-187F-904B-AB28-721E1D0D6364}" srcOrd="0" destOrd="0" presId="urn:microsoft.com/office/officeart/2005/8/layout/vList2"/>
    <dgm:cxn modelId="{458CFD3B-13AF-9145-A3C8-8A9476E09C9E}" type="presOf" srcId="{6B9201AB-4455-A547-98AE-FB4776ABB029}" destId="{741262D9-5094-E84F-BCA2-0F956DBD0B29}" srcOrd="0" destOrd="0" presId="urn:microsoft.com/office/officeart/2005/8/layout/vList2"/>
    <dgm:cxn modelId="{F7E9A767-40CA-8B42-A27D-A7BC846936F7}" srcId="{FCAFFE45-0A60-DC40-833D-E7716F9FC457}" destId="{475FBAB0-DF34-BF4F-8FA3-0D1E2BB90B3B}" srcOrd="1" destOrd="0" parTransId="{5772FD41-9A5B-DA4E-921F-BD2AC65E52B8}" sibTransId="{778156F6-FF9B-DE48-AEDE-68F5C5D9EF3B}"/>
    <dgm:cxn modelId="{639A45E4-2F20-D944-9CD0-CEA3920C103B}" type="presParOf" srcId="{B9E076E6-D19D-DB4A-947C-09DD93A71342}" destId="{9DF7E6B1-187F-904B-AB28-721E1D0D6364}" srcOrd="0" destOrd="0" presId="urn:microsoft.com/office/officeart/2005/8/layout/vList2"/>
    <dgm:cxn modelId="{256D797C-BE79-AB4D-A62F-597336288AF9}" type="presParOf" srcId="{B9E076E6-D19D-DB4A-947C-09DD93A71342}" destId="{98C26248-E835-A240-BCBF-374E92F91D30}" srcOrd="1" destOrd="0" presId="urn:microsoft.com/office/officeart/2005/8/layout/vList2"/>
    <dgm:cxn modelId="{0E5F5EA7-4067-F64A-8ABF-B362B47FF05D}" type="presParOf" srcId="{B9E076E6-D19D-DB4A-947C-09DD93A71342}" destId="{5B2BFA81-C92D-7144-968C-8830AACAF9DA}" srcOrd="2" destOrd="0" presId="urn:microsoft.com/office/officeart/2005/8/layout/vList2"/>
    <dgm:cxn modelId="{AA502CED-BE4B-394A-9732-39A5986BF10B}" type="presParOf" srcId="{B9E076E6-D19D-DB4A-947C-09DD93A71342}" destId="{E777FC7B-6DCA-0344-8F00-B9193408FC63}" srcOrd="3" destOrd="0" presId="urn:microsoft.com/office/officeart/2005/8/layout/vList2"/>
    <dgm:cxn modelId="{9A46D2FF-E9C3-1E46-9BBC-6A8C67F2C5ED}" type="presParOf" srcId="{B9E076E6-D19D-DB4A-947C-09DD93A71342}" destId="{741262D9-5094-E84F-BCA2-0F956DBD0B2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7E6B1-187F-904B-AB28-721E1D0D6364}">
      <dsp:nvSpPr>
        <dsp:cNvPr id="0" name=""/>
        <dsp:cNvSpPr/>
      </dsp:nvSpPr>
      <dsp:spPr>
        <a:xfrm>
          <a:off x="0" y="143769"/>
          <a:ext cx="11266418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Синхронизация цифровых трансформаций и формирование условий для развития отраслей будущего</a:t>
          </a:r>
          <a:endParaRPr lang="ru-RU" sz="28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203168"/>
        <a:ext cx="11147620" cy="1098002"/>
      </dsp:txXfrm>
    </dsp:sp>
    <dsp:sp modelId="{5B2BFA81-C92D-7144-968C-8830AACAF9DA}">
      <dsp:nvSpPr>
        <dsp:cNvPr id="0" name=""/>
        <dsp:cNvSpPr/>
      </dsp:nvSpPr>
      <dsp:spPr>
        <a:xfrm>
          <a:off x="0" y="1547770"/>
          <a:ext cx="11266418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информационных и коммуникационных технологий</a:t>
          </a:r>
          <a:endParaRPr lang="ru-RU" sz="28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1607169"/>
        <a:ext cx="11147620" cy="1098002"/>
      </dsp:txXfrm>
    </dsp:sp>
    <dsp:sp modelId="{741262D9-5094-E84F-BCA2-0F956DBD0B29}">
      <dsp:nvSpPr>
        <dsp:cNvPr id="0" name=""/>
        <dsp:cNvSpPr/>
      </dsp:nvSpPr>
      <dsp:spPr>
        <a:xfrm>
          <a:off x="0" y="2951770"/>
          <a:ext cx="11266418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Безопасная трансграничная торговля и исполнение функции таможенного контроля при перемещении товаров</a:t>
          </a:r>
          <a:endParaRPr lang="ru-RU" sz="28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3011169"/>
        <a:ext cx="11147620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3717B-523C-5140-BF77-9C01353FFB64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F3BA2-B565-5F4C-90EE-6C89CE515F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396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F3BA2-B565-5F4C-90EE-6C89CE515FE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F3BA2-B565-5F4C-90EE-6C89CE515FE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48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2FAD508-17E1-47FB-B2D6-BA71E535C332}" type="datetime1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06518DF-9146-A048-8267-BE577FCC24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89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9C39-CED2-4549-8A5B-10DA330BCE49}" type="datetime1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518DF-9146-A048-8267-BE577FCC24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408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3A916C3-B39F-455E-BB90-C28CD724625B}" type="datetime1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06518DF-9146-A048-8267-BE577FCC24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96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A459-756B-46BF-B106-67C6144D3B4F}" type="datetime1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F06518DF-9146-A048-8267-BE577FCC24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29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1E09101-4956-4437-A2D6-827855B7D2DE}" type="datetime1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06518DF-9146-A048-8267-BE577FCC24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62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0556-7AF5-4065-A8F7-54EA703C8446}" type="datetime1">
              <a:rPr lang="ru-RU" smtClean="0"/>
              <a:t>28.03.2022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518DF-9146-A048-8267-BE577FCC24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30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2155-779B-4124-8042-96320FDC9B5F}" type="datetime1">
              <a:rPr lang="ru-RU" smtClean="0"/>
              <a:t>28.03.2022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518DF-9146-A048-8267-BE577FCC24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12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D0B3-26B5-4DB9-93A0-1163F4B0D195}" type="datetime1">
              <a:rPr lang="ru-RU" smtClean="0"/>
              <a:t>28.03.2022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518DF-9146-A048-8267-BE577FCC24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70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157C-3666-4CAE-B6F8-35C50FC11CE6}" type="datetime1">
              <a:rPr lang="ru-RU" smtClean="0"/>
              <a:t>28.03.2022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518DF-9146-A048-8267-BE577FCC24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84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2C12B48-CF2F-498F-8A08-B858A4ABBF60}" type="datetime1">
              <a:rPr lang="ru-RU" smtClean="0"/>
              <a:t>28.03.2022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06518DF-9146-A048-8267-BE577FCC24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75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A2D92-8F85-43E5-9756-A529C4D9F472}" type="datetime1">
              <a:rPr lang="ru-RU" smtClean="0"/>
              <a:t>28.03.2022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518DF-9146-A048-8267-BE577FCC24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58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4E3EA55-AB10-4032-9AD1-CDE709B570BA}" type="datetime1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06518DF-9146-A048-8267-BE577FCC24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800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784305C-3162-7749-AC21-E8863C823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230" y="3256721"/>
            <a:ext cx="11092069" cy="1272209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таможенной службы в государствах-членах ЕАЭС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C96A433-6F62-BA4B-B570-801A532A0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1977" y="4528930"/>
            <a:ext cx="6533322" cy="1237215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. Санникова Е.Е. ., студент группы  ЭУ-531</a:t>
            </a:r>
          </a:p>
          <a:p>
            <a:pPr algn="l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Научный руководитель: Степанов Е.А. , доцент   кафедры «Таможенное дело»</a:t>
            </a:r>
          </a:p>
          <a:p>
            <a:pPr algn="l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Несытых К.Ю., преподаватель кафедры «Таможенное дело</a:t>
            </a:r>
          </a:p>
          <a:p>
            <a:pPr algn="l"/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9987_logo_13.jpg">
            <a:extLst>
              <a:ext uri="{FF2B5EF4-FFF2-40B4-BE49-F238E27FC236}">
                <a16:creationId xmlns="" xmlns:a16="http://schemas.microsoft.com/office/drawing/2014/main" id="{685D0072-C53F-B147-9A91-9728660DE8D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35450" y="0"/>
            <a:ext cx="1352550" cy="1352550"/>
          </a:xfrm>
          <a:prstGeom prst="rect">
            <a:avLst/>
          </a:prstGeom>
        </p:spPr>
      </p:pic>
      <p:pic>
        <p:nvPicPr>
          <p:cNvPr id="5" name="Рисунок 4" descr="9987_logo_13.jpg">
            <a:extLst>
              <a:ext uri="{FF2B5EF4-FFF2-40B4-BE49-F238E27FC236}">
                <a16:creationId xmlns="" xmlns:a16="http://schemas.microsoft.com/office/drawing/2014/main" id="{71A61B59-ACF2-E244-A5F3-8266B3EF76D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87850" y="152400"/>
            <a:ext cx="1352550" cy="1352550"/>
          </a:xfrm>
          <a:prstGeom prst="rect">
            <a:avLst/>
          </a:prstGeom>
        </p:spPr>
      </p:pic>
      <p:pic>
        <p:nvPicPr>
          <p:cNvPr id="6" name="Рисунок 5" descr="9987_logo_13.jpg">
            <a:extLst>
              <a:ext uri="{FF2B5EF4-FFF2-40B4-BE49-F238E27FC236}">
                <a16:creationId xmlns="" xmlns:a16="http://schemas.microsoft.com/office/drawing/2014/main" id="{430EFF3E-264C-8E4F-941C-7BD54568F05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240250" y="304800"/>
            <a:ext cx="1352550" cy="13525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23558AB-C617-B845-BFC6-C6AC00DC534F}"/>
              </a:ext>
            </a:extLst>
          </p:cNvPr>
          <p:cNvSpPr txBox="1"/>
          <p:nvPr/>
        </p:nvSpPr>
        <p:spPr>
          <a:xfrm>
            <a:off x="344556" y="570132"/>
            <a:ext cx="109396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Федеральное государственное  автономное образовательное учреждение высшего  образования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«Южно-Уральский государственный университет» (национальный исследовательский университет)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Высшая школа экономики и управления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Кафедра таможенного дела</a:t>
            </a:r>
          </a:p>
          <a:p>
            <a:endParaRPr lang="ru-RU" dirty="0"/>
          </a:p>
        </p:txBody>
      </p:sp>
      <p:pic>
        <p:nvPicPr>
          <p:cNvPr id="10" name="Рисунок 9" descr="susu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8779" y="24204"/>
            <a:ext cx="1093221" cy="109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674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E95869-7EBB-AC41-A20A-797E5C89A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таможенной службы государств-членов ЕАЭС</a:t>
            </a:r>
          </a:p>
        </p:txBody>
      </p:sp>
      <p:graphicFrame>
        <p:nvGraphicFramePr>
          <p:cNvPr id="4" name="Место для объекта 3">
            <a:extLst>
              <a:ext uri="{FF2B5EF4-FFF2-40B4-BE49-F238E27FC236}">
                <a16:creationId xmlns="" xmlns:a16="http://schemas.microsoft.com/office/drawing/2014/main" id="{FEFF7E8F-420B-474E-9834-72275BDFCA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105884"/>
              </p:ext>
            </p:extLst>
          </p:nvPr>
        </p:nvGraphicFramePr>
        <p:xfrm>
          <a:off x="581025" y="2181225"/>
          <a:ext cx="11266418" cy="4312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518DF-9146-A048-8267-BE577FCC249A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-167" y="6493565"/>
            <a:ext cx="581192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19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813" y="284812"/>
            <a:ext cx="11591383" cy="1349115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Динамика положения стран-участниц ЕАЭС в рейтинге стран по эффективности логистики: таможенного декларирования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Диаграм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813" y="1633928"/>
            <a:ext cx="11591383" cy="503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-167" y="6493565"/>
            <a:ext cx="581192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389CC68-BBAB-0F48-8D46-628D2BD33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1998" cy="1140032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изменения показателей эффективности таможенной логистики: таможенного декларирования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товаров по странам-участницам ЕАЭС</a:t>
            </a: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Место для объекта 3">
            <a:extLst>
              <a:ext uri="{FF2B5EF4-FFF2-40B4-BE49-F238E27FC236}">
                <a16:creationId xmlns="" xmlns:a16="http://schemas.microsoft.com/office/drawing/2014/main" id="{BC0CB19D-D3AC-B940-87DD-9E7C34E696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7321355"/>
              </p:ext>
            </p:extLst>
          </p:nvPr>
        </p:nvGraphicFramePr>
        <p:xfrm>
          <a:off x="0" y="1140032"/>
          <a:ext cx="12191998" cy="571796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252870">
                  <a:extLst>
                    <a:ext uri="{9D8B030D-6E8A-4147-A177-3AD203B41FA5}">
                      <a16:colId xmlns="" xmlns:a16="http://schemas.microsoft.com/office/drawing/2014/main" val="2572624266"/>
                    </a:ext>
                  </a:extLst>
                </a:gridCol>
                <a:gridCol w="458631">
                  <a:extLst>
                    <a:ext uri="{9D8B030D-6E8A-4147-A177-3AD203B41FA5}">
                      <a16:colId xmlns="" xmlns:a16="http://schemas.microsoft.com/office/drawing/2014/main" val="4270591158"/>
                    </a:ext>
                  </a:extLst>
                </a:gridCol>
                <a:gridCol w="687630">
                  <a:extLst>
                    <a:ext uri="{9D8B030D-6E8A-4147-A177-3AD203B41FA5}">
                      <a16:colId xmlns="" xmlns:a16="http://schemas.microsoft.com/office/drawing/2014/main" val="3169207508"/>
                    </a:ext>
                  </a:extLst>
                </a:gridCol>
                <a:gridCol w="687630">
                  <a:extLst>
                    <a:ext uri="{9D8B030D-6E8A-4147-A177-3AD203B41FA5}">
                      <a16:colId xmlns="" xmlns:a16="http://schemas.microsoft.com/office/drawing/2014/main" val="1878475810"/>
                    </a:ext>
                  </a:extLst>
                </a:gridCol>
                <a:gridCol w="680313">
                  <a:extLst>
                    <a:ext uri="{9D8B030D-6E8A-4147-A177-3AD203B41FA5}">
                      <a16:colId xmlns="" xmlns:a16="http://schemas.microsoft.com/office/drawing/2014/main" val="2287528434"/>
                    </a:ext>
                  </a:extLst>
                </a:gridCol>
                <a:gridCol w="680313">
                  <a:extLst>
                    <a:ext uri="{9D8B030D-6E8A-4147-A177-3AD203B41FA5}">
                      <a16:colId xmlns="" xmlns:a16="http://schemas.microsoft.com/office/drawing/2014/main" val="550337287"/>
                    </a:ext>
                  </a:extLst>
                </a:gridCol>
                <a:gridCol w="680313">
                  <a:extLst>
                    <a:ext uri="{9D8B030D-6E8A-4147-A177-3AD203B41FA5}">
                      <a16:colId xmlns="" xmlns:a16="http://schemas.microsoft.com/office/drawing/2014/main" val="2790956222"/>
                    </a:ext>
                  </a:extLst>
                </a:gridCol>
                <a:gridCol w="680313">
                  <a:extLst>
                    <a:ext uri="{9D8B030D-6E8A-4147-A177-3AD203B41FA5}">
                      <a16:colId xmlns="" xmlns:a16="http://schemas.microsoft.com/office/drawing/2014/main" val="3165994269"/>
                    </a:ext>
                  </a:extLst>
                </a:gridCol>
                <a:gridCol w="685191">
                  <a:extLst>
                    <a:ext uri="{9D8B030D-6E8A-4147-A177-3AD203B41FA5}">
                      <a16:colId xmlns="" xmlns:a16="http://schemas.microsoft.com/office/drawing/2014/main" val="2676707807"/>
                    </a:ext>
                  </a:extLst>
                </a:gridCol>
                <a:gridCol w="685191">
                  <a:extLst>
                    <a:ext uri="{9D8B030D-6E8A-4147-A177-3AD203B41FA5}">
                      <a16:colId xmlns="" xmlns:a16="http://schemas.microsoft.com/office/drawing/2014/main" val="3823249145"/>
                    </a:ext>
                  </a:extLst>
                </a:gridCol>
                <a:gridCol w="682751">
                  <a:extLst>
                    <a:ext uri="{9D8B030D-6E8A-4147-A177-3AD203B41FA5}">
                      <a16:colId xmlns="" xmlns:a16="http://schemas.microsoft.com/office/drawing/2014/main" val="2346921177"/>
                    </a:ext>
                  </a:extLst>
                </a:gridCol>
                <a:gridCol w="682751">
                  <a:extLst>
                    <a:ext uri="{9D8B030D-6E8A-4147-A177-3AD203B41FA5}">
                      <a16:colId xmlns="" xmlns:a16="http://schemas.microsoft.com/office/drawing/2014/main" val="759688678"/>
                    </a:ext>
                  </a:extLst>
                </a:gridCol>
                <a:gridCol w="682751">
                  <a:extLst>
                    <a:ext uri="{9D8B030D-6E8A-4147-A177-3AD203B41FA5}">
                      <a16:colId xmlns="" xmlns:a16="http://schemas.microsoft.com/office/drawing/2014/main" val="2898145284"/>
                    </a:ext>
                  </a:extLst>
                </a:gridCol>
                <a:gridCol w="680313">
                  <a:extLst>
                    <a:ext uri="{9D8B030D-6E8A-4147-A177-3AD203B41FA5}">
                      <a16:colId xmlns="" xmlns:a16="http://schemas.microsoft.com/office/drawing/2014/main" val="254495887"/>
                    </a:ext>
                  </a:extLst>
                </a:gridCol>
                <a:gridCol w="680313">
                  <a:extLst>
                    <a:ext uri="{9D8B030D-6E8A-4147-A177-3AD203B41FA5}">
                      <a16:colId xmlns="" xmlns:a16="http://schemas.microsoft.com/office/drawing/2014/main" val="4148746654"/>
                    </a:ext>
                  </a:extLst>
                </a:gridCol>
                <a:gridCol w="604724">
                  <a:extLst>
                    <a:ext uri="{9D8B030D-6E8A-4147-A177-3AD203B41FA5}">
                      <a16:colId xmlns="" xmlns:a16="http://schemas.microsoft.com/office/drawing/2014/main" val="3061033621"/>
                    </a:ext>
                  </a:extLst>
                </a:gridCol>
              </a:tblGrid>
              <a:tr h="38963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 = низкий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5 =  высокий)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</a:t>
                      </a:r>
                    </a:p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Казахстан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Беларусь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</a:t>
                      </a:r>
                    </a:p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Армения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Киргизская Республика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2980112"/>
                  </a:ext>
                </a:extLst>
              </a:tr>
              <a:tr h="443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7530378"/>
                  </a:ext>
                </a:extLst>
              </a:tr>
              <a:tr h="681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отслеживать и отслеживать грузы, оценка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7258493"/>
                  </a:ext>
                </a:extLst>
              </a:tr>
              <a:tr h="681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Компетентность и качество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логистических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услуг, балл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22114189"/>
                  </a:ext>
                </a:extLst>
              </a:tr>
              <a:tr h="909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Простота организации международных перевозок по конкурентоспособным ценам, балл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9987284"/>
                  </a:ext>
                </a:extLst>
              </a:tr>
              <a:tr h="454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процесса оформления, балл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2484603"/>
                  </a:ext>
                </a:extLst>
              </a:tr>
              <a:tr h="9698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Частота, с которой грузы достигают получателя в запланированные или ожидаемые сроки, оценка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341932"/>
                  </a:ext>
                </a:extLst>
              </a:tr>
              <a:tr h="7126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торговой и транспортной инфраструктуры, балл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45866104"/>
                  </a:ext>
                </a:extLst>
              </a:tr>
              <a:tr h="475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Место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мире по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…...Индексу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логистики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30" marR="481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5889156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518DF-9146-A048-8267-BE577FCC249A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" y="6457888"/>
            <a:ext cx="269989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339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76916E-B4D0-EA40-A99C-B3E32079F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79789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таможенной службы в странах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ЕАЭС: Электронная таможня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Место для объекта 6">
            <a:extLst>
              <a:ext uri="{FF2B5EF4-FFF2-40B4-BE49-F238E27FC236}">
                <a16:creationId xmlns="" xmlns:a16="http://schemas.microsoft.com/office/drawing/2014/main" id="{E68BAB17-5C53-1946-822C-6DBA5FF988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913945"/>
              </p:ext>
            </p:extLst>
          </p:nvPr>
        </p:nvGraphicFramePr>
        <p:xfrm>
          <a:off x="0" y="1179789"/>
          <a:ext cx="12192001" cy="551204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45319">
                  <a:extLst>
                    <a:ext uri="{9D8B030D-6E8A-4147-A177-3AD203B41FA5}">
                      <a16:colId xmlns="" xmlns:a16="http://schemas.microsoft.com/office/drawing/2014/main" val="863302797"/>
                    </a:ext>
                  </a:extLst>
                </a:gridCol>
                <a:gridCol w="4001189">
                  <a:extLst>
                    <a:ext uri="{9D8B030D-6E8A-4147-A177-3AD203B41FA5}">
                      <a16:colId xmlns="" xmlns:a16="http://schemas.microsoft.com/office/drawing/2014/main" val="2881361643"/>
                    </a:ext>
                  </a:extLst>
                </a:gridCol>
                <a:gridCol w="1380692">
                  <a:extLst>
                    <a:ext uri="{9D8B030D-6E8A-4147-A177-3AD203B41FA5}">
                      <a16:colId xmlns="" xmlns:a16="http://schemas.microsoft.com/office/drawing/2014/main" val="2008041677"/>
                    </a:ext>
                  </a:extLst>
                </a:gridCol>
                <a:gridCol w="2423255">
                  <a:extLst>
                    <a:ext uri="{9D8B030D-6E8A-4147-A177-3AD203B41FA5}">
                      <a16:colId xmlns="" xmlns:a16="http://schemas.microsoft.com/office/drawing/2014/main" val="3396370548"/>
                    </a:ext>
                  </a:extLst>
                </a:gridCol>
                <a:gridCol w="1338425">
                  <a:extLst>
                    <a:ext uri="{9D8B030D-6E8A-4147-A177-3AD203B41FA5}">
                      <a16:colId xmlns="" xmlns:a16="http://schemas.microsoft.com/office/drawing/2014/main" val="3789794030"/>
                    </a:ext>
                  </a:extLst>
                </a:gridCol>
                <a:gridCol w="1267983">
                  <a:extLst>
                    <a:ext uri="{9D8B030D-6E8A-4147-A177-3AD203B41FA5}">
                      <a16:colId xmlns="" xmlns:a16="http://schemas.microsoft.com/office/drawing/2014/main" val="1981749614"/>
                    </a:ext>
                  </a:extLst>
                </a:gridCol>
                <a:gridCol w="935138">
                  <a:extLst>
                    <a:ext uri="{9D8B030D-6E8A-4147-A177-3AD203B41FA5}">
                      <a16:colId xmlns="" xmlns:a16="http://schemas.microsoft.com/office/drawing/2014/main" val="2876069487"/>
                    </a:ext>
                  </a:extLst>
                </a:gridCol>
              </a:tblGrid>
              <a:tr h="6227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РК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3138683"/>
                  </a:ext>
                </a:extLst>
              </a:tr>
              <a:tr h="532709">
                <a:tc rowSpan="5">
                  <a:txBody>
                    <a:bodyPr/>
                    <a:lstStyle/>
                    <a:p>
                      <a:pPr marL="71755" marR="71755" algn="ctr" fontAlgn="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Электронная таможня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Электронное декларирование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5981307"/>
                  </a:ext>
                </a:extLst>
              </a:tr>
              <a:tr h="627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Электронная оплата пошлин и налогов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61210125"/>
                  </a:ext>
                </a:extLst>
              </a:tr>
              <a:tr h="1598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Предварительное информирование таможенных органов (дополнительная информация до погрузки товаров)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6083488"/>
                  </a:ext>
                </a:extLst>
              </a:tr>
              <a:tr h="7990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Автоматизация работы таможни по принципу «24/7»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7734512"/>
                  </a:ext>
                </a:extLst>
              </a:tr>
              <a:tr h="13317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Мобильные услуги (информация о статусе товара)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*система учета товаров на МЦПС «Хоргос»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334772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518DF-9146-A048-8267-BE577FCC249A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-167" y="6493565"/>
            <a:ext cx="581192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383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D41F096D-CDB5-024B-A65B-23D8CD14A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0903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таможенной службы в странах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ЕАЭС: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таможня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Место для объекта 6">
            <a:extLst>
              <a:ext uri="{FF2B5EF4-FFF2-40B4-BE49-F238E27FC236}">
                <a16:creationId xmlns="" xmlns:a16="http://schemas.microsoft.com/office/drawing/2014/main" id="{8224A4FA-5D57-4744-99CA-66D08AD9B9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420528"/>
              </p:ext>
            </p:extLst>
          </p:nvPr>
        </p:nvGraphicFramePr>
        <p:xfrm>
          <a:off x="0" y="940904"/>
          <a:ext cx="12032975" cy="587396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69843">
                  <a:extLst>
                    <a:ext uri="{9D8B030D-6E8A-4147-A177-3AD203B41FA5}">
                      <a16:colId xmlns="" xmlns:a16="http://schemas.microsoft.com/office/drawing/2014/main" val="592659518"/>
                    </a:ext>
                  </a:extLst>
                </a:gridCol>
                <a:gridCol w="1928307">
                  <a:extLst>
                    <a:ext uri="{9D8B030D-6E8A-4147-A177-3AD203B41FA5}">
                      <a16:colId xmlns="" xmlns:a16="http://schemas.microsoft.com/office/drawing/2014/main" val="1049376718"/>
                    </a:ext>
                  </a:extLst>
                </a:gridCol>
                <a:gridCol w="1848998">
                  <a:extLst>
                    <a:ext uri="{9D8B030D-6E8A-4147-A177-3AD203B41FA5}">
                      <a16:colId xmlns="" xmlns:a16="http://schemas.microsoft.com/office/drawing/2014/main" val="2541506352"/>
                    </a:ext>
                  </a:extLst>
                </a:gridCol>
                <a:gridCol w="1289154">
                  <a:extLst>
                    <a:ext uri="{9D8B030D-6E8A-4147-A177-3AD203B41FA5}">
                      <a16:colId xmlns="" xmlns:a16="http://schemas.microsoft.com/office/drawing/2014/main" val="952877152"/>
                    </a:ext>
                  </a:extLst>
                </a:gridCol>
                <a:gridCol w="1701198">
                  <a:extLst>
                    <a:ext uri="{9D8B030D-6E8A-4147-A177-3AD203B41FA5}">
                      <a16:colId xmlns="" xmlns:a16="http://schemas.microsoft.com/office/drawing/2014/main" val="4092041626"/>
                    </a:ext>
                  </a:extLst>
                </a:gridCol>
                <a:gridCol w="1974977">
                  <a:extLst>
                    <a:ext uri="{9D8B030D-6E8A-4147-A177-3AD203B41FA5}">
                      <a16:colId xmlns="" xmlns:a16="http://schemas.microsoft.com/office/drawing/2014/main" val="3518166494"/>
                    </a:ext>
                  </a:extLst>
                </a:gridCol>
                <a:gridCol w="1268695">
                  <a:extLst>
                    <a:ext uri="{9D8B030D-6E8A-4147-A177-3AD203B41FA5}">
                      <a16:colId xmlns="" xmlns:a16="http://schemas.microsoft.com/office/drawing/2014/main" val="2200141586"/>
                    </a:ext>
                  </a:extLst>
                </a:gridCol>
                <a:gridCol w="1451803">
                  <a:extLst>
                    <a:ext uri="{9D8B030D-6E8A-4147-A177-3AD203B41FA5}">
                      <a16:colId xmlns="" xmlns:a16="http://schemas.microsoft.com/office/drawing/2014/main" val="2784526736"/>
                    </a:ext>
                  </a:extLst>
                </a:gridCol>
              </a:tblGrid>
              <a:tr h="141980">
                <a:tc rowSpan="12">
                  <a:txBody>
                    <a:bodyPr/>
                    <a:lstStyle/>
                    <a:p>
                      <a:pPr marL="71755" marR="71755" algn="ctr" fontAlgn="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Цифровая таможня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8189474"/>
                  </a:ext>
                </a:extLst>
              </a:tr>
              <a:tr h="269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РК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879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Межведомственное взаимодействие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*реализация механизма единого окна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*реализация механизма единого окна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*реализация механизма единого окна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*реализация механизма единого окна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*реализация механизма единого окна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6157198"/>
                  </a:ext>
                </a:extLst>
              </a:tr>
              <a:tr h="397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Автоматизация таможенного контроля, система управления рисками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37799270"/>
                  </a:ext>
                </a:extLst>
              </a:tr>
              <a:tr h="656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Телематика; транспортная телематика (спутниковый мониторинг транспорта), прослеживаемость товаров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5671498"/>
                  </a:ext>
                </a:extLst>
              </a:tr>
              <a:tr h="426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Телематика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услуг (бизнес, коммерция, логистика, правительство)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34854015"/>
                  </a:ext>
                </a:extLst>
              </a:tr>
              <a:tr h="221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баз данных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43731980"/>
                  </a:ext>
                </a:extLst>
              </a:tr>
              <a:tr h="281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Мобильные технологии и сотовые сети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54744050"/>
                  </a:ext>
                </a:extLst>
              </a:tr>
              <a:tr h="437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Интернета и СМИ (в том числе социальных сетей)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Доступный сайт таможенной службы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4080228"/>
                  </a:ext>
                </a:extLst>
              </a:tr>
              <a:tr h="4156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социальных сетей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75649838"/>
                  </a:ext>
                </a:extLst>
              </a:tr>
              <a:tr h="794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участников внешней торговли об изменении законодятельства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59276205"/>
                  </a:ext>
                </a:extLst>
              </a:tr>
              <a:tr h="532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Взаимодействия с другими таможенными администрациями стран-участниц ЕАЭС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74728980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518DF-9146-A048-8267-BE577FCC249A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-167" y="6493565"/>
            <a:ext cx="581192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12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784305C-3162-7749-AC21-E8863C823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230" y="3256721"/>
            <a:ext cx="11092069" cy="1272209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таможенной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в государствах-членах ЕАЭС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C96A433-6F62-BA4B-B570-801A532A0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1977" y="4754880"/>
            <a:ext cx="6533322" cy="1237215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. Санникова Е.Е. ., студент группы  ЭУ-531</a:t>
            </a:r>
          </a:p>
          <a:p>
            <a:pPr algn="l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Научный руководитель: Степанов Е.А. , доцент   кафедры «Таможенное дело»</a:t>
            </a:r>
          </a:p>
          <a:p>
            <a:pPr algn="l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Несытых К.Ю., преподаватель кафедры «Таможенное дело</a:t>
            </a:r>
          </a:p>
          <a:p>
            <a:pPr algn="l"/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9987_logo_13.jpg">
            <a:extLst>
              <a:ext uri="{FF2B5EF4-FFF2-40B4-BE49-F238E27FC236}">
                <a16:creationId xmlns="" xmlns:a16="http://schemas.microsoft.com/office/drawing/2014/main" id="{685D0072-C53F-B147-9A91-9728660DE8D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35450" y="0"/>
            <a:ext cx="1352550" cy="1352550"/>
          </a:xfrm>
          <a:prstGeom prst="rect">
            <a:avLst/>
          </a:prstGeom>
        </p:spPr>
      </p:pic>
      <p:pic>
        <p:nvPicPr>
          <p:cNvPr id="5" name="Рисунок 4" descr="9987_logo_13.jpg">
            <a:extLst>
              <a:ext uri="{FF2B5EF4-FFF2-40B4-BE49-F238E27FC236}">
                <a16:creationId xmlns="" xmlns:a16="http://schemas.microsoft.com/office/drawing/2014/main" id="{71A61B59-ACF2-E244-A5F3-8266B3EF76D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87850" y="152400"/>
            <a:ext cx="1352550" cy="1352550"/>
          </a:xfrm>
          <a:prstGeom prst="rect">
            <a:avLst/>
          </a:prstGeom>
        </p:spPr>
      </p:pic>
      <p:pic>
        <p:nvPicPr>
          <p:cNvPr id="6" name="Рисунок 5" descr="9987_logo_13.jpg">
            <a:extLst>
              <a:ext uri="{FF2B5EF4-FFF2-40B4-BE49-F238E27FC236}">
                <a16:creationId xmlns="" xmlns:a16="http://schemas.microsoft.com/office/drawing/2014/main" id="{430EFF3E-264C-8E4F-941C-7BD54568F05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240250" y="304800"/>
            <a:ext cx="1352550" cy="13525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23558AB-C617-B845-BFC6-C6AC00DC534F}"/>
              </a:ext>
            </a:extLst>
          </p:cNvPr>
          <p:cNvSpPr txBox="1"/>
          <p:nvPr/>
        </p:nvSpPr>
        <p:spPr>
          <a:xfrm>
            <a:off x="344556" y="570132"/>
            <a:ext cx="109396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Федеральное государственное  автономное образовательное учреждение высшего  образования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«Южно-Уральский государственный университет» (национальный исследовательский университет)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Высшая школа экономики и управления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Кафедра таможенного дела</a:t>
            </a:r>
          </a:p>
          <a:p>
            <a:endParaRPr lang="ru-RU" dirty="0"/>
          </a:p>
        </p:txBody>
      </p:sp>
      <p:pic>
        <p:nvPicPr>
          <p:cNvPr id="8" name="Рисунок 7" descr="susu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5011" y="0"/>
            <a:ext cx="866989" cy="86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08770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{97CAC9A6-25A2-6F4B-B5B7-F6AE26823DC1}tf10001123</Template>
  <TotalTime>9277</TotalTime>
  <Words>571</Words>
  <Application>Microsoft Office PowerPoint</Application>
  <PresentationFormat>Произвольный</PresentationFormat>
  <Paragraphs>289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Дивиденд</vt:lpstr>
      <vt:lpstr>Цифровизация таможенной службы в государствах-членах ЕАЭС</vt:lpstr>
      <vt:lpstr>Цифровизация таможенной службы государств-членов ЕАЭС</vt:lpstr>
      <vt:lpstr>Презентация PowerPoint</vt:lpstr>
      <vt:lpstr>Динамика изменения показателей эффективности таможенной логистики: таможенного декларирования  товаров по странам-участницам ЕАЭС </vt:lpstr>
      <vt:lpstr>Цифровизация таможенной службы в странах ЕАЭС: Электронная таможня</vt:lpstr>
      <vt:lpstr>Цифровизация таможенной службы в странах ЕАЭС: цифровая таможня </vt:lpstr>
      <vt:lpstr>Цифровизация таможенной службы в государствах-членах ЕАЭС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Admin</cp:lastModifiedBy>
  <cp:revision>12</cp:revision>
  <dcterms:created xsi:type="dcterms:W3CDTF">2021-11-17T03:55:33Z</dcterms:created>
  <dcterms:modified xsi:type="dcterms:W3CDTF">2022-03-28T14:40:56Z</dcterms:modified>
</cp:coreProperties>
</file>