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4BD"/>
    <a:srgbClr val="37C1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84" d="100"/>
          <a:sy n="84" d="100"/>
        </p:scale>
        <p:origin x="86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2EFC3-3410-4596-B272-57B5C975B4A5}" type="datetimeFigureOut">
              <a:rPr lang="ru-RU" smtClean="0"/>
              <a:t>сб 04.12.21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41817-A372-454E-B0A5-FEAD4F6FA5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5727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2EFC3-3410-4596-B272-57B5C975B4A5}" type="datetimeFigureOut">
              <a:rPr lang="ru-RU" smtClean="0"/>
              <a:t>сб 04.12.21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41817-A372-454E-B0A5-FEAD4F6FA5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4972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2EFC3-3410-4596-B272-57B5C975B4A5}" type="datetimeFigureOut">
              <a:rPr lang="ru-RU" smtClean="0"/>
              <a:t>сб 04.12.21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41817-A372-454E-B0A5-FEAD4F6FA5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5210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2EFC3-3410-4596-B272-57B5C975B4A5}" type="datetimeFigureOut">
              <a:rPr lang="ru-RU" smtClean="0"/>
              <a:t>сб 04.12.21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41817-A372-454E-B0A5-FEAD4F6FA5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8460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2EFC3-3410-4596-B272-57B5C975B4A5}" type="datetimeFigureOut">
              <a:rPr lang="ru-RU" smtClean="0"/>
              <a:t>сб 04.12.21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41817-A372-454E-B0A5-FEAD4F6FA5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9805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2EFC3-3410-4596-B272-57B5C975B4A5}" type="datetimeFigureOut">
              <a:rPr lang="ru-RU" smtClean="0"/>
              <a:t>сб 04.12.21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41817-A372-454E-B0A5-FEAD4F6FA5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5939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2EFC3-3410-4596-B272-57B5C975B4A5}" type="datetimeFigureOut">
              <a:rPr lang="ru-RU" smtClean="0"/>
              <a:t>сб 04.12.21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41817-A372-454E-B0A5-FEAD4F6FA5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3700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2EFC3-3410-4596-B272-57B5C975B4A5}" type="datetimeFigureOut">
              <a:rPr lang="ru-RU" smtClean="0"/>
              <a:t>сб 04.12.21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41817-A372-454E-B0A5-FEAD4F6FA5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8161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2EFC3-3410-4596-B272-57B5C975B4A5}" type="datetimeFigureOut">
              <a:rPr lang="ru-RU" smtClean="0"/>
              <a:t>сб 04.12.21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41817-A372-454E-B0A5-FEAD4F6FA5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5963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2EFC3-3410-4596-B272-57B5C975B4A5}" type="datetimeFigureOut">
              <a:rPr lang="ru-RU" smtClean="0"/>
              <a:t>сб 04.12.21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41817-A372-454E-B0A5-FEAD4F6FA5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2736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2EFC3-3410-4596-B272-57B5C975B4A5}" type="datetimeFigureOut">
              <a:rPr lang="ru-RU" smtClean="0"/>
              <a:t>сб 04.12.21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41817-A372-454E-B0A5-FEAD4F6FA5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3165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2EFC3-3410-4596-B272-57B5C975B4A5}" type="datetimeFigureOut">
              <a:rPr lang="ru-RU" smtClean="0"/>
              <a:t>сб 04.12.21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C41817-A372-454E-B0A5-FEAD4F6FA5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2979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3835"/>
            <a:ext cx="12182269" cy="6854165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23257" y="1427163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ru-RU" sz="5300" b="1" dirty="0"/>
              <a:t>Курсы повышения квалификации:</a:t>
            </a:r>
            <a:r>
              <a:rPr lang="ru-RU" dirty="0"/>
              <a:t/>
            </a:r>
            <a:br>
              <a:rPr lang="ru-RU" dirty="0"/>
            </a:br>
            <a:r>
              <a:rPr lang="ru-RU" sz="4900" dirty="0"/>
              <a:t>«Современные практики обучения </a:t>
            </a:r>
            <a:br>
              <a:rPr lang="ru-RU" sz="4900" dirty="0"/>
            </a:br>
            <a:r>
              <a:rPr lang="ru-RU" sz="4900" dirty="0"/>
              <a:t> детей-мигрантов»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3939496"/>
            <a:ext cx="9144000" cy="165576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200" b="1" dirty="0"/>
              <a:t>Грант Министерства Просвещения РФ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200" b="1" dirty="0"/>
              <a:t>«Совершенствование кадрового потенциала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200" b="1" dirty="0"/>
              <a:t>работников образовательных организаций,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200" b="1" dirty="0"/>
              <a:t>в том числе центров открытого образования,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200" b="1" dirty="0"/>
              <a:t>путем трансляции лучших практик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200" b="1" dirty="0"/>
              <a:t> обучения детей-мигрантов на русском языке»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30431" y="5845531"/>
            <a:ext cx="3757353" cy="553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1400" b="1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тел.</a:t>
            </a:r>
            <a:r>
              <a:rPr lang="en-US" sz="1400" b="1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+7 (351) 272-31-31</a:t>
            </a:r>
            <a:endParaRPr lang="ru-RU" sz="1400" b="1" dirty="0">
              <a:solidFill>
                <a:schemeClr val="bg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en-US" sz="1400" b="1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e-mail</a:t>
            </a:r>
            <a:r>
              <a:rPr lang="ru-RU" sz="1400" b="1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1400" b="1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prokopenkomg@susu.ru </a:t>
            </a:r>
            <a:endParaRPr lang="ru-RU" sz="1400" b="1" dirty="0">
              <a:solidFill>
                <a:schemeClr val="bg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2325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60"/>
            <a:ext cx="12192000" cy="6858660"/>
          </a:xfrm>
          <a:prstGeom prst="rect">
            <a:avLst/>
          </a:prstGeom>
        </p:spPr>
      </p:pic>
      <p:sp>
        <p:nvSpPr>
          <p:cNvPr id="5" name="Стрелка вправо 4"/>
          <p:cNvSpPr/>
          <p:nvPr/>
        </p:nvSpPr>
        <p:spPr>
          <a:xfrm>
            <a:off x="606832" y="1521910"/>
            <a:ext cx="2227812" cy="1026868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право 5"/>
          <p:cNvSpPr/>
          <p:nvPr/>
        </p:nvSpPr>
        <p:spPr>
          <a:xfrm>
            <a:off x="606832" y="2631428"/>
            <a:ext cx="2227812" cy="1065612"/>
          </a:xfrm>
          <a:prstGeom prst="right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право 6"/>
          <p:cNvSpPr/>
          <p:nvPr/>
        </p:nvSpPr>
        <p:spPr>
          <a:xfrm>
            <a:off x="640083" y="3738358"/>
            <a:ext cx="2261062" cy="1148261"/>
          </a:xfrm>
          <a:prstGeom prst="right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669787" y="1840472"/>
            <a:ext cx="180959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schemeClr val="bg1"/>
                </a:solidFill>
              </a:rPr>
              <a:t>Слушатели курсов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716004" y="2880887"/>
            <a:ext cx="171495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schemeClr val="bg1"/>
                </a:solidFill>
              </a:rPr>
              <a:t>Формат и объем </a:t>
            </a:r>
          </a:p>
          <a:p>
            <a:r>
              <a:rPr lang="ru-RU" sz="1600" b="1" dirty="0">
                <a:solidFill>
                  <a:schemeClr val="bg1"/>
                </a:solidFill>
              </a:rPr>
              <a:t>курсов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703039" y="3975983"/>
            <a:ext cx="200933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chemeClr val="bg1"/>
                </a:solidFill>
              </a:rPr>
              <a:t>Документ об </a:t>
            </a:r>
          </a:p>
          <a:p>
            <a:r>
              <a:rPr lang="ru-RU" sz="1600" b="1" dirty="0">
                <a:solidFill>
                  <a:schemeClr val="bg1"/>
                </a:solidFill>
              </a:rPr>
              <a:t>окончании курсов</a:t>
            </a:r>
          </a:p>
        </p:txBody>
      </p:sp>
      <p:sp>
        <p:nvSpPr>
          <p:cNvPr id="12" name="Стрелка вправо 11"/>
          <p:cNvSpPr/>
          <p:nvPr/>
        </p:nvSpPr>
        <p:spPr>
          <a:xfrm>
            <a:off x="640083" y="4903246"/>
            <a:ext cx="2244439" cy="1109164"/>
          </a:xfrm>
          <a:prstGeom prst="right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752917" y="5227839"/>
            <a:ext cx="17997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chemeClr val="bg1"/>
                </a:solidFill>
              </a:rPr>
              <a:t>Сроки обучения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228557" y="1688324"/>
            <a:ext cx="8503189" cy="969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900" b="1" dirty="0"/>
              <a:t>Программа рассчитана на сотрудников центров дополнительного образования, учителей, преподавателей, социальных работников и всех, кто контактирует с детьми, для которых русский язык не является родным. </a:t>
            </a:r>
            <a:endParaRPr lang="ru-RU" sz="19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3228557" y="2917859"/>
            <a:ext cx="8376836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900" b="1" dirty="0"/>
              <a:t>Формат проведения курсов: очно-дистанционный. </a:t>
            </a:r>
          </a:p>
          <a:p>
            <a:r>
              <a:rPr lang="ru-RU" sz="1900" b="1" dirty="0"/>
              <a:t>Объем – 72 часа.</a:t>
            </a:r>
            <a:endParaRPr lang="en-US" sz="1900" b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3326527" y="5894923"/>
            <a:ext cx="840521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rgbClr val="C00000"/>
                </a:solidFill>
              </a:rPr>
              <a:t>*</a:t>
            </a:r>
            <a:r>
              <a:rPr lang="ru-RU" sz="1600" b="1" dirty="0"/>
              <a:t>Программа реализуется бесплатно при поддержке гранта Министерства Просвещения РФ.</a:t>
            </a:r>
            <a:endParaRPr lang="ru-RU" sz="16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3228557" y="4075711"/>
            <a:ext cx="8035188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900" b="1" dirty="0"/>
              <a:t>По окончании курсов слушатели получают удостоверение о повышении квалификации в размере 72 часа.</a:t>
            </a:r>
            <a:br>
              <a:rPr lang="ru-RU" sz="1900" b="1" dirty="0"/>
            </a:br>
            <a:r>
              <a:rPr lang="ru-RU" sz="1900" b="1" dirty="0"/>
              <a:t/>
            </a:r>
            <a:br>
              <a:rPr lang="ru-RU" sz="1900" b="1" dirty="0"/>
            </a:br>
            <a:endParaRPr lang="ru-RU" sz="19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3288690" y="5175292"/>
            <a:ext cx="6096000" cy="67710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900" b="1" dirty="0"/>
              <a:t>с 01 декабря по 17 декабря 2021 г.</a:t>
            </a:r>
            <a:br>
              <a:rPr lang="ru-RU" sz="1900" b="1" dirty="0"/>
            </a:br>
            <a:endParaRPr lang="ru-RU" sz="1900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0" y="6176993"/>
            <a:ext cx="3757353" cy="553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1400" b="1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тел.</a:t>
            </a:r>
            <a:r>
              <a:rPr lang="en-US" sz="1400" b="1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+7 (351) 272-31-31</a:t>
            </a:r>
            <a:endParaRPr lang="ru-RU" sz="1400" b="1" dirty="0">
              <a:solidFill>
                <a:schemeClr val="bg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en-US" sz="1400" b="1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e-mail</a:t>
            </a:r>
            <a:r>
              <a:rPr lang="ru-RU" sz="1400" b="1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1400" b="1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prokopenkomg@susu.ru </a:t>
            </a:r>
            <a:endParaRPr lang="ru-RU" sz="1400" b="1" dirty="0">
              <a:solidFill>
                <a:schemeClr val="bg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 flipV="1">
            <a:off x="3258623" y="3838380"/>
            <a:ext cx="8316703" cy="332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flipV="1">
            <a:off x="3258622" y="2754588"/>
            <a:ext cx="8316703" cy="332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flipV="1">
            <a:off x="3288690" y="4942252"/>
            <a:ext cx="8316703" cy="332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flipV="1">
            <a:off x="3321799" y="5747428"/>
            <a:ext cx="8316703" cy="332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3741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60"/>
            <a:ext cx="12192000" cy="685866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838200" y="1640117"/>
            <a:ext cx="1056686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Содержание программы курсов повышения квалификации </a:t>
            </a:r>
          </a:p>
          <a:p>
            <a:r>
              <a:rPr lang="ru-RU" sz="2400" b="1" dirty="0"/>
              <a:t>«Современные практики обучения детей-мигрантов»:</a:t>
            </a:r>
            <a:br>
              <a:rPr lang="ru-RU" sz="2400" b="1" dirty="0"/>
            </a:b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53687" y="2649186"/>
            <a:ext cx="1073450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       В центре внимания будут вопросы обучения русскому языку и на русском языке детей, которые недостаточно владеют русским языком. </a:t>
            </a:r>
            <a:br>
              <a:rPr lang="ru-RU" dirty="0"/>
            </a:br>
            <a:r>
              <a:rPr lang="en-US" dirty="0"/>
              <a:t>       </a:t>
            </a:r>
            <a:r>
              <a:rPr lang="ru-RU" dirty="0"/>
              <a:t>В процессе занятий эксперты из ведущих университетов России рассмотрят основы преподавания, расскажут, как организовать занятия в поликультурном </a:t>
            </a:r>
            <a:r>
              <a:rPr lang="ru-RU" dirty="0" err="1"/>
              <a:t>разноуровневом</a:t>
            </a:r>
            <a:r>
              <a:rPr lang="ru-RU" dirty="0"/>
              <a:t> классе, поделятся лучшими практиками по обучению </a:t>
            </a:r>
            <a:r>
              <a:rPr lang="ru-RU" dirty="0" err="1"/>
              <a:t>инофонов</a:t>
            </a:r>
            <a:r>
              <a:rPr lang="ru-RU" dirty="0"/>
              <a:t>.</a:t>
            </a:r>
            <a:br>
              <a:rPr lang="ru-RU" dirty="0"/>
            </a:br>
            <a:r>
              <a:rPr lang="en-US" dirty="0"/>
              <a:t>       </a:t>
            </a:r>
            <a:r>
              <a:rPr lang="ru-RU" b="1" dirty="0"/>
              <a:t>Также будут затронуты темы:</a:t>
            </a:r>
            <a:br>
              <a:rPr lang="ru-RU" b="1" dirty="0"/>
            </a:br>
            <a:r>
              <a:rPr lang="ru-RU" dirty="0"/>
              <a:t>- система обучения РКИ/РКН: базовые понятия;</a:t>
            </a:r>
            <a:br>
              <a:rPr lang="ru-RU" dirty="0"/>
            </a:br>
            <a:r>
              <a:rPr lang="ru-RU" dirty="0"/>
              <a:t>- проблемы адаптации детей </a:t>
            </a:r>
            <a:r>
              <a:rPr lang="ru-RU" dirty="0" err="1"/>
              <a:t>инофонов</a:t>
            </a:r>
            <a:r>
              <a:rPr lang="ru-RU" dirty="0"/>
              <a:t> и их родителей в социокультурном пространстве региона;</a:t>
            </a:r>
            <a:br>
              <a:rPr lang="ru-RU" dirty="0"/>
            </a:br>
            <a:r>
              <a:rPr lang="ru-RU" dirty="0"/>
              <a:t>- психолингвистические основы преподавания в поликультурной среде.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0" y="6176993"/>
            <a:ext cx="3757353" cy="553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1400" b="1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тел.</a:t>
            </a:r>
            <a:r>
              <a:rPr lang="en-US" sz="1400" b="1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+7 (351) 272-31-31</a:t>
            </a:r>
            <a:endParaRPr lang="ru-RU" sz="1400" b="1" dirty="0">
              <a:solidFill>
                <a:schemeClr val="bg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en-US" sz="1400" b="1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e-mail</a:t>
            </a:r>
            <a:r>
              <a:rPr lang="ru-RU" sz="1400" b="1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1400" b="1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prokopenkomg@susu.ru </a:t>
            </a:r>
            <a:endParaRPr lang="ru-RU" sz="1400" b="1" dirty="0">
              <a:solidFill>
                <a:schemeClr val="bg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1340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Рисунок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60"/>
            <a:ext cx="12192000" cy="6858660"/>
          </a:xfrm>
          <a:prstGeom prst="rect">
            <a:avLst/>
          </a:prstGeom>
        </p:spPr>
      </p:pic>
      <p:pic>
        <p:nvPicPr>
          <p:cNvPr id="5" name="Рисунок 4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062" t="20364" r="1450" b="32330"/>
          <a:stretch/>
        </p:blipFill>
        <p:spPr bwMode="auto">
          <a:xfrm>
            <a:off x="341940" y="2887374"/>
            <a:ext cx="1477680" cy="134464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Рисунок 5" descr="G:\Локальный диск (D)\Рабочая папка\Центр тестирования 1\Фото Доронина Е.Г. на светлом фоне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868" y="4668567"/>
            <a:ext cx="1477680" cy="132079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Рисунок 6" descr="http://ilic.susu.ru/wp-content/uploads/2017/09/Kazakova-YUV-255x300.jpg"/>
          <p:cNvPicPr/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7830"/>
          <a:stretch/>
        </p:blipFill>
        <p:spPr bwMode="auto">
          <a:xfrm>
            <a:off x="6407393" y="2887374"/>
            <a:ext cx="1507735" cy="134464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Прямоугольник 2"/>
          <p:cNvSpPr/>
          <p:nvPr/>
        </p:nvSpPr>
        <p:spPr>
          <a:xfrm>
            <a:off x="2029065" y="2777617"/>
            <a:ext cx="4098054" cy="1936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600" b="1" dirty="0">
                <a:ea typeface="Calibri" panose="020F0502020204030204" pitchFamily="34" charset="0"/>
                <a:cs typeface="Times New Roman" panose="02020603050405020304" pitchFamily="18" charset="0"/>
              </a:rPr>
              <a:t>          Горских Ольга Владимировна</a:t>
            </a:r>
            <a:r>
              <a:rPr lang="ru-RU" sz="1600" dirty="0"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к.пед.н</a:t>
            </a:r>
            <a:r>
              <a:rPr lang="ru-RU" sz="1600" dirty="0">
                <a:ea typeface="Calibri" panose="020F0502020204030204" pitchFamily="34" charset="0"/>
                <a:cs typeface="Times New Roman" panose="02020603050405020304" pitchFamily="18" charset="0"/>
              </a:rPr>
              <a:t>., доцент кафедры философии и социологии Томского государственного университета систем управления и радиоэлектроники; координатор областной межведомственной программы «</a:t>
            </a:r>
            <a:r>
              <a:rPr lang="ru-RU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Безбарьерная</a:t>
            </a:r>
            <a:r>
              <a:rPr lang="ru-RU" sz="1600" dirty="0">
                <a:ea typeface="Calibri" panose="020F0502020204030204" pitchFamily="34" charset="0"/>
                <a:cs typeface="Times New Roman" panose="02020603050405020304" pitchFamily="18" charset="0"/>
              </a:rPr>
              <a:t> межэтническая этнокультурная образовательная среда»</a:t>
            </a:r>
            <a:endParaRPr lang="ru-RU" sz="16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7" descr="http://ilic.susu.ru/wp-content/uploads/2017/09/Harchenko-EV-260x300.jpg"/>
          <p:cNvPicPr/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34" r="9449" b="36447"/>
          <a:stretch/>
        </p:blipFill>
        <p:spPr bwMode="auto">
          <a:xfrm>
            <a:off x="367992" y="1388651"/>
            <a:ext cx="1453451" cy="127314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9" name="Рисунок 8" descr="http://ilic.susu.ru/wp-content/uploads/2017/09/olesya-854x1024-250x300.jpg"/>
          <p:cNvPicPr/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69" b="22715"/>
          <a:stretch/>
        </p:blipFill>
        <p:spPr bwMode="auto">
          <a:xfrm>
            <a:off x="6375157" y="4537534"/>
            <a:ext cx="1539971" cy="145182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4" name="Прямоугольник 13"/>
          <p:cNvSpPr/>
          <p:nvPr/>
        </p:nvSpPr>
        <p:spPr>
          <a:xfrm>
            <a:off x="8222444" y="4437005"/>
            <a:ext cx="3639818" cy="14096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1600" b="1" dirty="0" err="1">
                <a:ea typeface="Calibri" panose="020F0502020204030204" pitchFamily="34" charset="0"/>
                <a:cs typeface="Times New Roman" panose="02020603050405020304" pitchFamily="18" charset="0"/>
              </a:rPr>
              <a:t>Шарафутдинова</a:t>
            </a:r>
            <a:r>
              <a:rPr lang="ru-RU" sz="1600" b="1" dirty="0">
                <a:ea typeface="Calibri" panose="020F0502020204030204" pitchFamily="34" charset="0"/>
                <a:cs typeface="Times New Roman" panose="02020603050405020304" pitchFamily="18" charset="0"/>
              </a:rPr>
              <a:t> Олеся </a:t>
            </a:r>
            <a:r>
              <a:rPr lang="ru-RU" sz="1600" b="1" dirty="0" err="1">
                <a:ea typeface="Calibri" panose="020F0502020204030204" pitchFamily="34" charset="0"/>
                <a:cs typeface="Times New Roman" panose="02020603050405020304" pitchFamily="18" charset="0"/>
              </a:rPr>
              <a:t>Ильясовна</a:t>
            </a:r>
            <a:r>
              <a:rPr lang="ru-RU" sz="1600" dirty="0">
                <a:ea typeface="Calibri" panose="020F0502020204030204" pitchFamily="34" charset="0"/>
                <a:cs typeface="Times New Roman" panose="02020603050405020304" pitchFamily="18" charset="0"/>
              </a:rPr>
              <a:t>, кандидат филологических наук, доцент кафедры русского языка как иностранного Южно-Уральского государственного университета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8146164" y="2887374"/>
            <a:ext cx="3624657" cy="14096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1600" b="1" dirty="0">
                <a:ea typeface="Calibri" panose="020F0502020204030204" pitchFamily="34" charset="0"/>
                <a:cs typeface="Times New Roman" panose="02020603050405020304" pitchFamily="18" charset="0"/>
              </a:rPr>
              <a:t>Казакова Юлия Викторовна</a:t>
            </a:r>
            <a:r>
              <a:rPr lang="ru-RU" sz="1600" dirty="0">
                <a:ea typeface="Calibri" panose="020F0502020204030204" pitchFamily="34" charset="0"/>
                <a:cs typeface="Times New Roman" panose="02020603050405020304" pitchFamily="18" charset="0"/>
              </a:rPr>
              <a:t>, кандидат филологических наук, доцент кафедры русского языка как иностранного Южно-Уральского государственного университета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2039041" y="4702739"/>
            <a:ext cx="3976087" cy="14096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1600" b="1" dirty="0">
                <a:ea typeface="Calibri" panose="020F0502020204030204" pitchFamily="34" charset="0"/>
                <a:cs typeface="Times New Roman" panose="02020603050405020304" pitchFamily="18" charset="0"/>
              </a:rPr>
              <a:t>Доронина Елена Геннадьевна</a:t>
            </a:r>
            <a:r>
              <a:rPr lang="ru-RU" sz="1600" dirty="0">
                <a:ea typeface="Calibri" panose="020F0502020204030204" pitchFamily="34" charset="0"/>
                <a:cs typeface="Times New Roman" panose="02020603050405020304" pitchFamily="18" charset="0"/>
              </a:rPr>
              <a:t>, кандидат филологических наук, доцент кафедры русского языка как иностранного Южно-Уральского государственного университета</a:t>
            </a:r>
            <a:endParaRPr lang="ru-RU" sz="16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 flipH="1">
            <a:off x="6176357" y="2887374"/>
            <a:ext cx="1" cy="36381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Прямоугольник 21"/>
          <p:cNvSpPr/>
          <p:nvPr/>
        </p:nvSpPr>
        <p:spPr>
          <a:xfrm>
            <a:off x="0" y="6176993"/>
            <a:ext cx="3757353" cy="553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1400" b="1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тел.</a:t>
            </a:r>
            <a:r>
              <a:rPr lang="en-US" sz="1400" b="1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+7 (351) 272-31-31</a:t>
            </a:r>
            <a:endParaRPr lang="ru-RU" sz="1400" b="1" dirty="0">
              <a:solidFill>
                <a:schemeClr val="bg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en-US" sz="1400" b="1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e-mail</a:t>
            </a:r>
            <a:r>
              <a:rPr lang="ru-RU" sz="1400" b="1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1400" b="1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prokopenkomg@susu.ru </a:t>
            </a:r>
            <a:endParaRPr lang="ru-RU" sz="1400" b="1" dirty="0">
              <a:solidFill>
                <a:schemeClr val="bg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4642630" y="1205929"/>
            <a:ext cx="3272499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450215" algn="just">
              <a:lnSpc>
                <a:spcPct val="107000"/>
              </a:lnSpc>
            </a:pPr>
            <a:r>
              <a:rPr lang="ru-RU" b="1" dirty="0">
                <a:ea typeface="Calibri" panose="020F0502020204030204" pitchFamily="34" charset="0"/>
                <a:cs typeface="Times New Roman" panose="02020603050405020304" pitchFamily="18" charset="0"/>
              </a:rPr>
              <a:t>Руководитель программы</a:t>
            </a:r>
            <a:endParaRPr lang="ru-RU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5220225" y="2335355"/>
            <a:ext cx="23098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Спикеры программы</a:t>
            </a:r>
            <a:endParaRPr lang="ru-RU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2189435" y="1665368"/>
            <a:ext cx="9337748" cy="6192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1600" b="1" dirty="0">
                <a:ea typeface="Calibri" panose="020F0502020204030204" pitchFamily="34" charset="0"/>
                <a:cs typeface="Times New Roman" panose="02020603050405020304" pitchFamily="18" charset="0"/>
              </a:rPr>
              <a:t>Харченко Елена Владимировна</a:t>
            </a:r>
            <a:r>
              <a:rPr lang="ru-RU" sz="1600" dirty="0">
                <a:ea typeface="Calibri" panose="020F0502020204030204" pitchFamily="34" charset="0"/>
                <a:cs typeface="Times New Roman" panose="02020603050405020304" pitchFamily="18" charset="0"/>
              </a:rPr>
              <a:t>, доктор филологических наук, профессор, зав. кафедрой русского языка как иностранного Южно-Уральского государственного университета</a:t>
            </a:r>
            <a:endParaRPr lang="ru-RU" sz="1600" b="1" dirty="0">
              <a:highlight>
                <a:srgbClr val="00FF00"/>
              </a:highlight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2839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60"/>
            <a:ext cx="12192000" cy="6858660"/>
          </a:xfrm>
          <a:prstGeom prst="rect">
            <a:avLst/>
          </a:prstGeom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5040603" y="1272364"/>
            <a:ext cx="2110792" cy="1102573"/>
          </a:xfrm>
        </p:spPr>
        <p:txBody>
          <a:bodyPr>
            <a:normAutofit/>
          </a:bodyPr>
          <a:lstStyle/>
          <a:p>
            <a:r>
              <a:rPr lang="ru-RU" sz="3600" b="1" dirty="0"/>
              <a:t>Контакты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59065" y="2374937"/>
            <a:ext cx="11393805" cy="18707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3600" b="1" dirty="0">
                <a:ea typeface="Calibri" panose="020F0502020204030204" pitchFamily="34" charset="0"/>
                <a:cs typeface="Times New Roman" panose="02020603050405020304" pitchFamily="18" charset="0"/>
              </a:rPr>
              <a:t>тел.</a:t>
            </a:r>
            <a:r>
              <a:rPr lang="en-US" sz="3600" b="1" dirty="0">
                <a:ea typeface="Calibri" panose="020F0502020204030204" pitchFamily="34" charset="0"/>
                <a:cs typeface="Times New Roman" panose="02020603050405020304" pitchFamily="18" charset="0"/>
              </a:rPr>
              <a:t> +7 (351) 272-31-31</a:t>
            </a:r>
            <a:endParaRPr lang="ru-RU" sz="36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en-US" sz="3600" b="1" dirty="0"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en-US" sz="36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-mail</a:t>
            </a:r>
            <a:r>
              <a:rPr lang="ru-RU" sz="3600" b="1" dirty="0"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3600" b="1" dirty="0">
                <a:ea typeface="Calibri" panose="020F0502020204030204" pitchFamily="34" charset="0"/>
                <a:cs typeface="Times New Roman" panose="02020603050405020304" pitchFamily="18" charset="0"/>
              </a:rPr>
              <a:t>prokopenkomg@susu.ru </a:t>
            </a:r>
            <a:endParaRPr lang="ru-RU" sz="36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3600" b="1" dirty="0">
                <a:ea typeface="Calibri" panose="020F0502020204030204" pitchFamily="34" charset="0"/>
                <a:cs typeface="Times New Roman" panose="02020603050405020304" pitchFamily="18" charset="0"/>
              </a:rPr>
              <a:t>Прокопенко Мария Григорьевна</a:t>
            </a:r>
            <a:endParaRPr lang="ru-RU" sz="3600" dirty="0">
              <a:solidFill>
                <a:srgbClr val="FF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4719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438</TotalTime>
  <Words>318</Words>
  <Application>Microsoft Office PowerPoint</Application>
  <PresentationFormat>Широкоэкранный</PresentationFormat>
  <Paragraphs>41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Тема Office</vt:lpstr>
      <vt:lpstr>Курсы повышения квалификации: «Современные практики обучения   детей-мигрантов»</vt:lpstr>
      <vt:lpstr>Презентация PowerPoint</vt:lpstr>
      <vt:lpstr>Презентация PowerPoint</vt:lpstr>
      <vt:lpstr>Презентация PowerPoint</vt:lpstr>
      <vt:lpstr>Контакты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24</cp:revision>
  <cp:lastPrinted>2021-11-18T10:21:21Z</cp:lastPrinted>
  <dcterms:created xsi:type="dcterms:W3CDTF">2021-11-17T15:42:44Z</dcterms:created>
  <dcterms:modified xsi:type="dcterms:W3CDTF">2021-12-04T06:54:44Z</dcterms:modified>
</cp:coreProperties>
</file>