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2" r:id="rId6"/>
    <p:sldId id="269" r:id="rId7"/>
    <p:sldId id="270" r:id="rId8"/>
    <p:sldId id="275" r:id="rId9"/>
    <p:sldId id="271" r:id="rId10"/>
    <p:sldId id="273" r:id="rId11"/>
    <p:sldId id="274" r:id="rId12"/>
    <p:sldId id="258" r:id="rId13"/>
    <p:sldId id="276" r:id="rId14"/>
    <p:sldId id="277" r:id="rId15"/>
    <p:sldId id="278" r:id="rId16"/>
    <p:sldId id="280" r:id="rId17"/>
    <p:sldId id="279" r:id="rId18"/>
    <p:sldId id="281" r:id="rId19"/>
    <p:sldId id="28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914C-1CA3-4605-9137-DB40C4C41EE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9F3-8D7D-4C5D-8199-C972B0E1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8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914C-1CA3-4605-9137-DB40C4C41EE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9F3-8D7D-4C5D-8199-C972B0E1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914C-1CA3-4605-9137-DB40C4C41EE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9F3-8D7D-4C5D-8199-C972B0E1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9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914C-1CA3-4605-9137-DB40C4C41EE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9F3-8D7D-4C5D-8199-C972B0E1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6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914C-1CA3-4605-9137-DB40C4C41EE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9F3-8D7D-4C5D-8199-C972B0E1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8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914C-1CA3-4605-9137-DB40C4C41EE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9F3-8D7D-4C5D-8199-C972B0E1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9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914C-1CA3-4605-9137-DB40C4C41EE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9F3-8D7D-4C5D-8199-C972B0E1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7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914C-1CA3-4605-9137-DB40C4C41EE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9F3-8D7D-4C5D-8199-C972B0E1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3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914C-1CA3-4605-9137-DB40C4C41EE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9F3-8D7D-4C5D-8199-C972B0E1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3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914C-1CA3-4605-9137-DB40C4C41EE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9F3-8D7D-4C5D-8199-C972B0E1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9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914C-1CA3-4605-9137-DB40C4C41EE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9F3-8D7D-4C5D-8199-C972B0E1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9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F914C-1CA3-4605-9137-DB40C4C41EEA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89F3-8D7D-4C5D-8199-C972B0E12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548" y="1997839"/>
            <a:ext cx="9109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ДЕНЬ ОТКРЫТЫХ </a:t>
            </a:r>
          </a:p>
          <a:p>
            <a:r>
              <a:rPr lang="ru-RU" sz="9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ДВЕРЕЙ</a:t>
            </a:r>
            <a:endParaRPr lang="ru-RU" sz="9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2832" y="851715"/>
            <a:ext cx="1092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КОМФОРТНЫЕ УСЛОВИЯ ДЛЯ УЧЕБЫ</a:t>
            </a:r>
            <a:r>
              <a:rPr 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 ЖИЗНИ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4" y="4345577"/>
            <a:ext cx="3269722" cy="19839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6"/>
          <a:stretch/>
        </p:blipFill>
        <p:spPr>
          <a:xfrm>
            <a:off x="4450080" y="4345578"/>
            <a:ext cx="3252511" cy="19770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"/>
          <a:stretch/>
        </p:blipFill>
        <p:spPr>
          <a:xfrm>
            <a:off x="7820505" y="1985554"/>
            <a:ext cx="3313472" cy="2156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7820505" y="4345577"/>
            <a:ext cx="3313472" cy="19770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4" y="1950974"/>
            <a:ext cx="3291840" cy="21909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1950974"/>
            <a:ext cx="3252511" cy="21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0173" y="807796"/>
            <a:ext cx="1092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САМОРЕАЛИЗАЦИЯ И РАЗВИТИЕ ЛИЧНОСТИ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6" y="1997899"/>
            <a:ext cx="3274423" cy="2168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4327417"/>
            <a:ext cx="3248297" cy="2162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27" y="1997899"/>
            <a:ext cx="3249071" cy="2162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40" y="4327417"/>
            <a:ext cx="3272456" cy="2179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36" y="1997899"/>
            <a:ext cx="3274423" cy="2179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" y="4327417"/>
            <a:ext cx="3291125" cy="21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829" y="1393380"/>
            <a:ext cx="80118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Егор </a:t>
            </a:r>
            <a:r>
              <a:rPr lang="ru-RU" b="1" dirty="0" smtClean="0"/>
              <a:t>Пархоменко, </a:t>
            </a:r>
            <a:r>
              <a:rPr lang="ru-RU" dirty="0"/>
              <a:t>магистр кафедры </a:t>
            </a:r>
            <a:r>
              <a:rPr lang="ru-RU" dirty="0" smtClean="0"/>
              <a:t>«</a:t>
            </a:r>
            <a:r>
              <a:rPr lang="ru-RU" dirty="0" err="1" smtClean="0"/>
              <a:t>Оптоинформатика</a:t>
            </a:r>
            <a:r>
              <a:rPr lang="ru-RU" dirty="0" smtClean="0"/>
              <a:t>»</a:t>
            </a:r>
            <a:r>
              <a:rPr lang="ru-RU" b="0" i="0" dirty="0" smtClean="0">
                <a:solidFill>
                  <a:srgbClr val="002E66"/>
                </a:solidFill>
                <a:effectLst/>
              </a:rPr>
              <a:t> </a:t>
            </a:r>
          </a:p>
          <a:p>
            <a:pPr algn="just"/>
            <a:endParaRPr lang="ru-RU" sz="1050" b="0" i="0" dirty="0" smtClean="0">
              <a:solidFill>
                <a:srgbClr val="002E66"/>
              </a:solidFill>
              <a:effectLst/>
            </a:endParaRPr>
          </a:p>
          <a:p>
            <a:pPr algn="just"/>
            <a:r>
              <a:rPr lang="ru-RU" dirty="0" smtClean="0"/>
              <a:t>Победитель </a:t>
            </a:r>
            <a:r>
              <a:rPr lang="ru-RU" dirty="0"/>
              <a:t>конкурса «УМНИК» с проектом «Разработка оптоволоконного сенсора температуры на </a:t>
            </a:r>
            <a:r>
              <a:rPr lang="ru-RU" dirty="0" err="1"/>
              <a:t>брэгговских</a:t>
            </a:r>
            <a:r>
              <a:rPr lang="ru-RU" dirty="0"/>
              <a:t> решетках без использования оптического анализатора спектра</a:t>
            </a:r>
            <a:r>
              <a:rPr lang="ru-RU" dirty="0" smtClean="0"/>
              <a:t>»</a:t>
            </a:r>
            <a:r>
              <a:rPr lang="ru-RU" dirty="0"/>
              <a:t>.</a:t>
            </a:r>
            <a:endParaRPr lang="ru-RU" b="0" i="0" dirty="0">
              <a:solidFill>
                <a:srgbClr val="002E66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6946" r="26190" b="-388"/>
          <a:stretch/>
        </p:blipFill>
        <p:spPr>
          <a:xfrm>
            <a:off x="879179" y="1393380"/>
            <a:ext cx="1667223" cy="1567534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2" t="19571" r="3004" b="13946"/>
          <a:stretch/>
        </p:blipFill>
        <p:spPr>
          <a:xfrm>
            <a:off x="884384" y="5005981"/>
            <a:ext cx="1662018" cy="15849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34788" y="5005981"/>
            <a:ext cx="795092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222324"/>
                </a:solidFill>
                <a:effectLst/>
              </a:rPr>
              <a:t>Анна </a:t>
            </a:r>
            <a:r>
              <a:rPr lang="ru-RU" b="1" i="0" dirty="0" err="1" smtClean="0">
                <a:solidFill>
                  <a:srgbClr val="222324"/>
                </a:solidFill>
                <a:effectLst/>
              </a:rPr>
              <a:t>Жеребцова</a:t>
            </a:r>
            <a:r>
              <a:rPr lang="ru-RU" b="1" i="0" dirty="0" smtClean="0">
                <a:solidFill>
                  <a:srgbClr val="222324"/>
                </a:solidFill>
                <a:effectLst/>
              </a:rPr>
              <a:t>, </a:t>
            </a:r>
            <a:r>
              <a:rPr lang="ru-RU" dirty="0"/>
              <a:t>студентка кафедры </a:t>
            </a:r>
            <a:r>
              <a:rPr lang="ru-RU" dirty="0" smtClean="0"/>
              <a:t>«Экономика </a:t>
            </a:r>
            <a:r>
              <a:rPr lang="ru-RU" dirty="0"/>
              <a:t>промышленности и </a:t>
            </a:r>
            <a:r>
              <a:rPr lang="ru-RU" dirty="0" smtClean="0"/>
              <a:t>управление проектами»</a:t>
            </a:r>
          </a:p>
          <a:p>
            <a:pPr algn="just"/>
            <a:endParaRPr lang="ru-RU" sz="1000" b="1" i="0" dirty="0" smtClean="0">
              <a:solidFill>
                <a:srgbClr val="222324"/>
              </a:solidFill>
              <a:effectLst/>
            </a:endParaRPr>
          </a:p>
          <a:p>
            <a:pPr algn="just"/>
            <a:r>
              <a:rPr lang="ru-RU" b="0" i="0" dirty="0" smtClean="0">
                <a:solidFill>
                  <a:srgbClr val="222324"/>
                </a:solidFill>
                <a:effectLst/>
              </a:rPr>
              <a:t>Выиграла грант в размере 330 000 рублей на реализацию своего социального проекта в сфере молодежной политики.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28310" r="33551" b="44922"/>
          <a:stretch/>
        </p:blipFill>
        <p:spPr>
          <a:xfrm>
            <a:off x="879179" y="3187676"/>
            <a:ext cx="1657066" cy="15936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889504" y="3119352"/>
            <a:ext cx="799620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a typeface="Times New Roman" panose="02020603050405020304" pitchFamily="18" charset="0"/>
              </a:rPr>
              <a:t>Алина</a:t>
            </a:r>
            <a:r>
              <a:rPr lang="ru-RU" dirty="0" smtClean="0"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ea typeface="Times New Roman" panose="02020603050405020304" pitchFamily="18" charset="0"/>
              </a:rPr>
              <a:t>Аткина</a:t>
            </a:r>
            <a:r>
              <a:rPr lang="ru-RU" b="1" dirty="0" smtClean="0">
                <a:ea typeface="Times New Roman" panose="02020603050405020304" pitchFamily="18" charset="0"/>
              </a:rPr>
              <a:t>, </a:t>
            </a:r>
            <a:r>
              <a:rPr lang="ru-RU" dirty="0" smtClean="0"/>
              <a:t>выпускница </a:t>
            </a:r>
            <a:r>
              <a:rPr lang="ru-RU" dirty="0"/>
              <a:t>кафедры </a:t>
            </a:r>
            <a:r>
              <a:rPr lang="ru-RU" dirty="0" smtClean="0"/>
              <a:t>«Международные </a:t>
            </a:r>
            <a:r>
              <a:rPr lang="ru-RU" dirty="0"/>
              <a:t>отношения, политология и </a:t>
            </a:r>
            <a:r>
              <a:rPr lang="ru-RU" dirty="0" smtClean="0"/>
              <a:t>регионоведение»</a:t>
            </a:r>
          </a:p>
          <a:p>
            <a:pPr algn="just"/>
            <a:endParaRPr lang="ru-RU" sz="1000" b="1" dirty="0" smtClean="0"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ea typeface="Times New Roman" panose="02020603050405020304" pitchFamily="18" charset="0"/>
              </a:rPr>
              <a:t>Победила в общеуниверситетском конкурсе «</a:t>
            </a:r>
            <a:r>
              <a:rPr lang="ru-RU" dirty="0" err="1" smtClean="0">
                <a:ea typeface="Times New Roman" panose="02020603050405020304" pitchFamily="18" charset="0"/>
              </a:rPr>
              <a:t>Стартап</a:t>
            </a:r>
            <a:r>
              <a:rPr lang="ru-RU" dirty="0" smtClean="0">
                <a:ea typeface="Times New Roman" panose="02020603050405020304" pitchFamily="18" charset="0"/>
              </a:rPr>
              <a:t> как диплом». Проект был оценен экспертной комиссией, состоящей из предпринимателей, как имеющие высокий потенциал реализации и получил грант на развитие и реализацию.</a:t>
            </a:r>
            <a:endParaRPr lang="ru-RU" dirty="0"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79179" y="684478"/>
            <a:ext cx="1092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ЛУЧШИЕ СТУДЕНТЫ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52842" y="1207698"/>
            <a:ext cx="77245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</a:rPr>
              <a:t>Анна Галактионова, </a:t>
            </a:r>
            <a:r>
              <a:rPr lang="ru-RU" dirty="0"/>
              <a:t> студентка магистратуры </a:t>
            </a:r>
            <a:r>
              <a:rPr lang="ru-RU" dirty="0" smtClean="0"/>
              <a:t>кафедры «Экономика </a:t>
            </a:r>
            <a:r>
              <a:rPr lang="ru-RU" dirty="0"/>
              <a:t>и </a:t>
            </a:r>
            <a:r>
              <a:rPr lang="ru-RU" dirty="0" smtClean="0"/>
              <a:t>финансы»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</a:rPr>
              <a:t>Награждена Премией Законодательного Собрания Челябинской области в сфере молодёжной политики.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52842" y="3057072"/>
            <a:ext cx="77245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cs typeface="Times New Roman" panose="02020603050405020304" pitchFamily="18" charset="0"/>
              </a:rPr>
              <a:t>Артемий </a:t>
            </a:r>
            <a:r>
              <a:rPr lang="ru-RU" b="1" dirty="0" err="1" smtClean="0">
                <a:cs typeface="Times New Roman" panose="02020603050405020304" pitchFamily="18" charset="0"/>
              </a:rPr>
              <a:t>Дорма</a:t>
            </a:r>
            <a:r>
              <a:rPr lang="ru-RU" b="1" dirty="0" smtClean="0">
                <a:cs typeface="Times New Roman" panose="02020603050405020304" pitchFamily="18" charset="0"/>
              </a:rPr>
              <a:t>, </a:t>
            </a:r>
            <a:r>
              <a:rPr lang="ru-RU" dirty="0" smtClean="0">
                <a:cs typeface="Times New Roman" panose="02020603050405020304" pitchFamily="18" charset="0"/>
              </a:rPr>
              <a:t>студент кафедры «Теория и методика физической культуры и спорта</a:t>
            </a:r>
          </a:p>
          <a:p>
            <a:pPr algn="just"/>
            <a:endParaRPr lang="ru-RU" sz="1000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cs typeface="Times New Roman" panose="02020603050405020304" pitchFamily="18" charset="0"/>
              </a:rPr>
              <a:t>П</a:t>
            </a:r>
            <a:r>
              <a:rPr lang="ru-RU" dirty="0" smtClean="0">
                <a:cs typeface="Times New Roman" panose="02020603050405020304" pitchFamily="18" charset="0"/>
              </a:rPr>
              <a:t>обедитель </a:t>
            </a:r>
            <a:r>
              <a:rPr lang="ru-RU" dirty="0">
                <a:cs typeface="Times New Roman" panose="02020603050405020304" pitchFamily="18" charset="0"/>
              </a:rPr>
              <a:t>спринтерской эстафеты на Чемпионате </a:t>
            </a:r>
            <a:r>
              <a:rPr lang="ru-RU" dirty="0" smtClean="0">
                <a:cs typeface="Times New Roman" panose="02020603050405020304" pitchFamily="18" charset="0"/>
              </a:rPr>
              <a:t>мира по лыжным гонкам </a:t>
            </a:r>
            <a:r>
              <a:rPr lang="ru-RU" dirty="0">
                <a:cs typeface="Times New Roman" panose="02020603050405020304" pitchFamily="18" charset="0"/>
              </a:rPr>
              <a:t>среди </a:t>
            </a:r>
            <a:r>
              <a:rPr lang="ru-RU" dirty="0" smtClean="0">
                <a:cs typeface="Times New Roman" panose="02020603050405020304" pitchFamily="18" charset="0"/>
              </a:rPr>
              <a:t>студентов.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52842" y="4906446"/>
            <a:ext cx="77245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Никита </a:t>
            </a:r>
            <a:r>
              <a:rPr lang="ru-RU" b="1" dirty="0" smtClean="0"/>
              <a:t>Платонов, </a:t>
            </a:r>
            <a:r>
              <a:rPr lang="ru-RU" dirty="0"/>
              <a:t>студент 3 курса Высшей школы экономики и управления</a:t>
            </a:r>
            <a:r>
              <a:rPr lang="ru-RU" dirty="0" smtClean="0">
                <a:solidFill>
                  <a:srgbClr val="2223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endParaRPr lang="ru-RU" sz="1000" dirty="0" smtClean="0">
              <a:solidFill>
                <a:srgbClr val="2223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 smtClean="0"/>
              <a:t>Победил в финале </a:t>
            </a:r>
            <a:r>
              <a:rPr lang="ru-RU" dirty="0"/>
              <a:t>Всероссийского конкурса «Твой Ход» президентской платформы «Россия – страна возможностей</a:t>
            </a:r>
            <a:r>
              <a:rPr lang="ru-RU" dirty="0" smtClean="0"/>
              <a:t>» и получил грант в размере 1 миллиона рублей на развитие собственной </a:t>
            </a:r>
            <a:r>
              <a:rPr lang="en-US" dirty="0" smtClean="0"/>
              <a:t>IT-</a:t>
            </a:r>
            <a:r>
              <a:rPr lang="ru-RU" dirty="0" smtClean="0"/>
              <a:t>компании.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t="21572" r="28994" b="44777"/>
          <a:stretch/>
        </p:blipFill>
        <p:spPr>
          <a:xfrm>
            <a:off x="879179" y="1207698"/>
            <a:ext cx="1648357" cy="15999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7" t="12318" r="42721" b="60686"/>
          <a:stretch/>
        </p:blipFill>
        <p:spPr>
          <a:xfrm>
            <a:off x="879179" y="3060229"/>
            <a:ext cx="1709317" cy="15936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6810" r="28448" b="36619"/>
          <a:stretch/>
        </p:blipFill>
        <p:spPr>
          <a:xfrm>
            <a:off x="879179" y="4979318"/>
            <a:ext cx="1645920" cy="15891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879179" y="684478"/>
            <a:ext cx="1092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ЛУЧШИЕ СТУДЕНТЫ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172" y="703288"/>
            <a:ext cx="1092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НОВЫЕ ОБРАЗОВАТЕЛЬНЫЕ ПРОГРАММЫ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172" y="1552374"/>
            <a:ext cx="109205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ПРИКЛАДНАЯ МАТЕМАТИКА И ИНФОРМАТИКА (РЕАЛИЗУЕТСЯ СОВМЕСТНО С МФТИ)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Профиль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: 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Компьютерные технологии и разработка программных систем</a:t>
            </a:r>
          </a:p>
          <a:p>
            <a:endParaRPr lang="ru-RU" sz="2800" dirty="0" smtClean="0">
              <a:latin typeface="Calibri" panose="020F0502020204030204" pitchFamily="34" charset="0"/>
              <a:ea typeface="Cambria"/>
              <a:cs typeface="Cambria"/>
              <a:sym typeface="Cambria"/>
            </a:endParaRPr>
          </a:p>
          <a:p>
            <a:r>
              <a:rPr lang="ru-RU" sz="2800" dirty="0" smtClean="0"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ПРОГРАММНАЯ ИНЖЕНЕРИЯ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Профиль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: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Инженерия информационных и интеллектуальных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систем</a:t>
            </a:r>
          </a:p>
          <a:p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mbria"/>
              <a:cs typeface="Cambria"/>
              <a:sym typeface="Cambria"/>
            </a:endParaRPr>
          </a:p>
          <a:p>
            <a:r>
              <a:rPr lang="ru-RU" sz="2800" dirty="0" smtClean="0"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ИНФОКОММУНИКАЦИОННЫЕ ТЕХНОЛОГИИ И СИСТЕМЫ СВЯЗИ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Профиль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: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Интеллектуальные инфокоммуникационные системы и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сети</a:t>
            </a:r>
          </a:p>
          <a:p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mbria"/>
              <a:cs typeface="Cambria"/>
              <a:sym typeface="Cambria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9834" y="3508358"/>
            <a:ext cx="10659355" cy="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09834" y="4853832"/>
            <a:ext cx="10659355" cy="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173" y="711997"/>
            <a:ext cx="1092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НОВЫЕ НАПРАВЛЕНИЯ ПОДГОТОВКИ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174" y="1552374"/>
            <a:ext cx="109205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АВИАСТРОЕНИЕ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Профиль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: 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Беспилотные летательные аппараты</a:t>
            </a:r>
          </a:p>
          <a:p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mbria"/>
              <a:cs typeface="Cambria"/>
              <a:sym typeface="Cambria"/>
            </a:endParaRPr>
          </a:p>
          <a:p>
            <a:r>
              <a:rPr lang="ru-RU" sz="2800" dirty="0" smtClean="0"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КОНСТРУИРОВАНИЕ И ТЕХНОЛОГИЯ ЭЛЕКТРОННЫХ СРЕДСТВ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Профиль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: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Инжиниринг электронных средств</a:t>
            </a:r>
          </a:p>
          <a:p>
            <a:endParaRPr lang="ru-RU" sz="2800" dirty="0" smtClean="0">
              <a:latin typeface="Calibri" panose="020F0502020204030204" pitchFamily="34" charset="0"/>
              <a:ea typeface="Cambria"/>
              <a:cs typeface="Cambria"/>
              <a:sym typeface="Cambria"/>
            </a:endParaRPr>
          </a:p>
          <a:p>
            <a:r>
              <a:rPr lang="ru-RU" sz="2800" dirty="0" smtClean="0">
                <a:latin typeface="Calibri" panose="020F0502020204030204" pitchFamily="34" charset="0"/>
                <a:ea typeface="Cambria"/>
                <a:cs typeface="Cambria"/>
                <a:sym typeface="Cambria"/>
              </a:rPr>
              <a:t>СТРОИТЕЛЬСТВО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Профиль: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Городское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строительство</a:t>
            </a:r>
          </a:p>
          <a:p>
            <a:endParaRPr lang="ru-RU" sz="2800" b="1" dirty="0" smtClean="0">
              <a:solidFill>
                <a:srgbClr val="FF0000"/>
              </a:solidFill>
              <a:latin typeface="Calibri" panose="020F0502020204030204" pitchFamily="34" charset="0"/>
              <a:ea typeface="Cambria"/>
              <a:cs typeface="Cambria"/>
              <a:sym typeface="Cambria"/>
            </a:endParaRPr>
          </a:p>
          <a:p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Профиль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: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Строительное материаловедение и экспертиза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/>
                <a:cs typeface="Cambria"/>
                <a:sym typeface="Cambria"/>
              </a:rPr>
              <a:t>качества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70173" y="2715878"/>
            <a:ext cx="10659355" cy="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70173" y="3968420"/>
            <a:ext cx="10659355" cy="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0173" y="711997"/>
            <a:ext cx="1092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ВЫПУСКНИКИ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-370" r="19489" b="-1"/>
          <a:stretch/>
        </p:blipFill>
        <p:spPr>
          <a:xfrm>
            <a:off x="670174" y="1331844"/>
            <a:ext cx="1613803" cy="16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664624" y="1331844"/>
            <a:ext cx="82826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ШЕСТАКОВ АЛЕКСАНДР ЛЕОНИДОВИЧ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Президент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Доктор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технических наук,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профессор, депутат Законодательного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Собрания Челябинской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области. Председатель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Совета ректоров вузов Уральского федерального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3" y="3130748"/>
            <a:ext cx="1613803" cy="16138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664623" y="3200322"/>
            <a:ext cx="8282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КОЗЛОВ АЛЕКСАНДР СЕРГЕЕВИЧ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 технических наук, доцент, заместитель губернатора Челябинской области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3" y="4923455"/>
            <a:ext cx="1613803" cy="16138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664622" y="4923455"/>
            <a:ext cx="8282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ПОДКОРЫТОВ ПАВЕЛ СЕРГЕЕВИЧ</a:t>
            </a:r>
          </a:p>
          <a:p>
            <a:endParaRPr lang="ru-RU" dirty="0" smtClean="0"/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Основатель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генеральный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Napoleon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IT (г. Челябинск)</a:t>
            </a:r>
          </a:p>
        </p:txBody>
      </p:sp>
    </p:spTree>
    <p:extLst>
      <p:ext uri="{BB962C8B-B14F-4D97-AF65-F5344CB8AC3E}">
        <p14:creationId xmlns:p14="http://schemas.microsoft.com/office/powerpoint/2010/main" val="5096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7624" y="1390077"/>
            <a:ext cx="7942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СЕРЯПИН ЕВГЕНИЙ ВАЛЕРЬЕВИЧ</a:t>
            </a: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Заместитель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управляющего Челябинского отделения ПАО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Сбербанк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04501" y="4953060"/>
            <a:ext cx="8743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ШЕГУРОВ АЛЕКСАНДР АЛЕКСАНДРОВИЧ</a:t>
            </a:r>
          </a:p>
          <a:p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Главного управления по труду и занятости населения Челябинской области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5343" y="3164937"/>
            <a:ext cx="8743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КИНЕРЕЙШ АЛЕКСАНДР СЕРГЕЕВИЧ</a:t>
            </a:r>
          </a:p>
          <a:p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Главный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инженер проекта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Ириклинской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ГРЭС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0173" y="711997"/>
            <a:ext cx="1092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ВЫПУСКНИКИ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22856" r="30147" b="37652"/>
          <a:stretch/>
        </p:blipFill>
        <p:spPr>
          <a:xfrm>
            <a:off x="670173" y="1390077"/>
            <a:ext cx="1640836" cy="162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t="26666" r="12571" b="17393"/>
          <a:stretch/>
        </p:blipFill>
        <p:spPr>
          <a:xfrm>
            <a:off x="667892" y="3164937"/>
            <a:ext cx="1643117" cy="16303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6" t="2130" r="24684" b="39204"/>
          <a:stretch/>
        </p:blipFill>
        <p:spPr>
          <a:xfrm>
            <a:off x="637050" y="4950114"/>
            <a:ext cx="1673959" cy="16419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25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173" y="711997"/>
            <a:ext cx="1092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ВЫПУСКНИКИ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4624" y="1331844"/>
            <a:ext cx="82826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ДМИТРЕНКО ЕВГЕНИЯ ЛЕОНИДОВНА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телерадиокомпании «Южный Урал», кандидат филологических наук, профессор кафедры «Журналистика, реклама и связи с общественностью»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r="12481"/>
          <a:stretch/>
        </p:blipFill>
        <p:spPr bwMode="auto">
          <a:xfrm>
            <a:off x="670173" y="1331844"/>
            <a:ext cx="1613804" cy="1535570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749"/>
          <a:stretch/>
        </p:blipFill>
        <p:spPr>
          <a:xfrm>
            <a:off x="673789" y="3130827"/>
            <a:ext cx="1610188" cy="15543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664623" y="3130827"/>
            <a:ext cx="8282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ГУБАНОВ ЕВГЕНИЙ ВАЛЕРЬЕВИЧ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Генеральный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директор, общество с ограниченной ответственностью «ТМК трубопроводные решения"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70"/>
          <a:stretch/>
        </p:blipFill>
        <p:spPr>
          <a:xfrm>
            <a:off x="670173" y="4924865"/>
            <a:ext cx="1613804" cy="15306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664622" y="4924865"/>
            <a:ext cx="8282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МАЛОФЕЕВ АНТОН ПАВЛОВИЧ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АО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Златмаш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0173" y="711997"/>
            <a:ext cx="1092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ВЫПУСКНИКИ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1" t="19252" r="19884" b="60220"/>
          <a:stretch/>
        </p:blipFill>
        <p:spPr bwMode="auto">
          <a:xfrm>
            <a:off x="670173" y="1575998"/>
            <a:ext cx="1543050" cy="15543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00867" y="1575998"/>
            <a:ext cx="8280642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ПЕРЧАТКИНА СВЕТЛАНА ОЛЕГОВНА </a:t>
            </a:r>
          </a:p>
          <a:p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качеству объединения «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Союзпищепром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1" t="12190" r="16663" b="42730"/>
          <a:stretch/>
        </p:blipFill>
        <p:spPr>
          <a:xfrm>
            <a:off x="670173" y="3309256"/>
            <a:ext cx="1541418" cy="15414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700867" y="3309256"/>
            <a:ext cx="8280642" cy="256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МИНБАЛЕЕВ АЛЕКСЕЙ ВЛАДИМИРОВИЧ</a:t>
            </a:r>
          </a:p>
          <a:p>
            <a:pPr lvl="1">
              <a:lnSpc>
                <a:spcPct val="107000"/>
              </a:lnSpc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октор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юридических наук, профессор и заведующий кафедрой информационного права и цифровых технологий Московского государственного юридического университета имени О.Е.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Кутафина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(МГЮА), главный научный сотрудник сектора информационного права и международной информационной безопасности Института государства и права РАН,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 РАН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4"/>
            <a:ext cx="1218929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6438" y="884644"/>
            <a:ext cx="4405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  <a:latin typeface="Corbel" panose="020B0503020204020204" pitchFamily="34" charset="0"/>
              </a:rPr>
              <a:t>ЮУрГУ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5" t="32841" b="17283"/>
          <a:stretch/>
        </p:blipFill>
        <p:spPr>
          <a:xfrm>
            <a:off x="8422397" y="884644"/>
            <a:ext cx="3395134" cy="221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202" y="550531"/>
            <a:ext cx="10140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5">
                    <a:lumMod val="75000"/>
                  </a:schemeClr>
                </a:solidFill>
              </a:rPr>
              <a:t>ЮУрГУ – драйвер научно-технологического развития региона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2" y="2360466"/>
            <a:ext cx="10311158" cy="54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862" y="1393413"/>
            <a:ext cx="68563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ЮУрГУ выполняет функции регионального проектного офиса Уральского межрегионального научно-образовательного центра мирового уровня. Центр создан в рамках национального проекта «Наука» и объединяет потенциалы образовательных и научных организаций, предприятий и компаний реального сектора экономики в проведении прикладных научных исследований и разработок мирового уровня.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862" y="299535"/>
            <a:ext cx="9608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accent5">
                    <a:lumMod val="75000"/>
                  </a:schemeClr>
                </a:solidFill>
              </a:rPr>
              <a:t>Уральский межрегиональный НОЦ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02" y="1255224"/>
            <a:ext cx="4297037" cy="1920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1756"/>
            <a:ext cx="4261658" cy="3196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58" y="3661756"/>
            <a:ext cx="4368153" cy="32266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41" y="3661756"/>
            <a:ext cx="4879560" cy="32266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2547" y="800701"/>
            <a:ext cx="109205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ФУНДАМЕНТАЛЬНЫЕ ЗНАНИЯ, ПРОФЕССИОНАЛЬНЫЕ И ЦИФРОВЫЕ КОМПЕТЕНЦИИ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1" y="1998494"/>
            <a:ext cx="3246704" cy="21649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62" y="1975860"/>
            <a:ext cx="3286639" cy="21875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72" y="4288479"/>
            <a:ext cx="3246704" cy="21644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61" y="4288479"/>
            <a:ext cx="3286639" cy="2176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6" r="48581" b="69196"/>
          <a:stretch/>
        </p:blipFill>
        <p:spPr>
          <a:xfrm>
            <a:off x="252550" y="3648347"/>
            <a:ext cx="3526331" cy="1280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4" t="12318" r="731" b="68635"/>
          <a:stretch/>
        </p:blipFill>
        <p:spPr>
          <a:xfrm>
            <a:off x="682547" y="1975860"/>
            <a:ext cx="3274424" cy="1306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48508" r="52793" b="34857"/>
          <a:stretch/>
        </p:blipFill>
        <p:spPr>
          <a:xfrm>
            <a:off x="535257" y="5370713"/>
            <a:ext cx="2960915" cy="11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698250"/>
            <a:ext cx="5033231" cy="3159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7387" y="1648789"/>
            <a:ext cx="8596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ЮУрГУ функционируют 3 FAB LAB лаборатории:</a:t>
            </a:r>
          </a:p>
          <a:p>
            <a:endParaRPr lang="ru-RU" sz="2400" dirty="0"/>
          </a:p>
          <a:p>
            <a:r>
              <a:rPr lang="ru-RU" sz="2400" dirty="0"/>
              <a:t>— Компьютерное конструирование и изготовление изделий</a:t>
            </a:r>
            <a:br>
              <a:rPr lang="ru-RU" sz="2400" dirty="0"/>
            </a:br>
            <a:r>
              <a:rPr lang="ru-RU" sz="2400" dirty="0"/>
              <a:t>— Компьютерное моделирование</a:t>
            </a:r>
            <a:br>
              <a:rPr lang="ru-RU" sz="2400" dirty="0"/>
            </a:br>
            <a:r>
              <a:rPr lang="ru-RU" sz="2400" dirty="0"/>
              <a:t>— 3D </a:t>
            </a:r>
            <a:r>
              <a:rPr lang="ru-RU" sz="2400" dirty="0" err="1"/>
              <a:t>прототипирование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7387" y="333384"/>
            <a:ext cx="9473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FAB LAB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</a:rPr>
              <a:t>лаборатории ЮУрГУ - </a:t>
            </a:r>
          </a:p>
          <a:p>
            <a:r>
              <a:rPr lang="ru-RU" sz="2400" dirty="0"/>
              <a:t>стартовая площадка будущих инновационных коммерческих проектов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6606"/>
            <a:ext cx="4206240" cy="31513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/>
          <a:stretch/>
        </p:blipFill>
        <p:spPr>
          <a:xfrm>
            <a:off x="8365070" y="3702858"/>
            <a:ext cx="5032430" cy="31551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687" y="567948"/>
            <a:ext cx="10140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ПОКАЗАТЕЛИ ТРУДОУСТРОЙСТВА ВЫПУСКНИКОВ ЗА 2021 ГОД*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687" y="6211448"/>
            <a:ext cx="1014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*по данным сайта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facultetus.ru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1646" y="2959407"/>
            <a:ext cx="285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4 </a:t>
            </a:r>
            <a:r>
              <a:rPr lang="en-US" sz="7200" b="1" dirty="0" smtClean="0">
                <a:solidFill>
                  <a:srgbClr val="FF0000"/>
                </a:solidFill>
              </a:rPr>
              <a:t>520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4266" y="2899679"/>
            <a:ext cx="2899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47 487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0203" y="2959407"/>
            <a:ext cx="2368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82 %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1646" y="3902050"/>
            <a:ext cx="289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КОЛИЧЕСТВО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ВЫПУСКНИКОВ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7583" y="3907637"/>
            <a:ext cx="289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СРЕДНЯЯ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ЗАРПЛАТА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3520" y="3968597"/>
            <a:ext cx="289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ДОЛЯ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ТРУДОУСТРОЕННЫХ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687" y="567948"/>
            <a:ext cx="10140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</a:rPr>
              <a:t>ТОП-10 НАПРАВЛЕНИЙ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ПО УРОВНЯМ СРЕДНЕЙ ЗАРПЛАТЫ И % ТРУДОУСТРОЙСТВА ЗА 2021 ГОД*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9937"/>
              </p:ext>
            </p:extLst>
          </p:nvPr>
        </p:nvGraphicFramePr>
        <p:xfrm>
          <a:off x="353687" y="1768277"/>
          <a:ext cx="11437719" cy="451679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919456">
                  <a:extLst>
                    <a:ext uri="{9D8B030D-6E8A-4147-A177-3AD203B41FA5}">
                      <a16:colId xmlns:a16="http://schemas.microsoft.com/office/drawing/2014/main" val="269032007"/>
                    </a:ext>
                  </a:extLst>
                </a:gridCol>
                <a:gridCol w="1628503">
                  <a:extLst>
                    <a:ext uri="{9D8B030D-6E8A-4147-A177-3AD203B41FA5}">
                      <a16:colId xmlns:a16="http://schemas.microsoft.com/office/drawing/2014/main" val="3488665199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179196786"/>
                    </a:ext>
                  </a:extLst>
                </a:gridCol>
              </a:tblGrid>
              <a:tr h="319192"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b="1" u="none" strike="noStrike" dirty="0">
                          <a:effectLst/>
                        </a:rPr>
                        <a:t>Направление</a:t>
                      </a:r>
                      <a:endParaRPr lang="ru-RU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b="1" u="none" strike="noStrike" dirty="0">
                          <a:effectLst/>
                        </a:rPr>
                        <a:t>Доля занятых</a:t>
                      </a:r>
                      <a:endParaRPr lang="ru-RU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b="1" u="none" strike="noStrike" dirty="0" smtClean="0">
                          <a:effectLst/>
                        </a:rPr>
                        <a:t>Средняя ЗП</a:t>
                      </a:r>
                      <a:endParaRPr lang="ru-RU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9737920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 marL="342900" indent="-342900" algn="l" fontAlgn="b">
                        <a:lnSpc>
                          <a:spcPts val="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u="none" strike="noStrike" dirty="0">
                          <a:effectLst/>
                        </a:rPr>
                        <a:t>Фундаментальная информатика и информационные технологии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87%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>
                          <a:effectLst/>
                        </a:rPr>
                        <a:t>83 436</a:t>
                      </a:r>
                      <a:endParaRPr lang="ru-RU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9943361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 marL="342900" indent="-342900" algn="l" fontAlgn="b">
                        <a:lnSpc>
                          <a:spcPts val="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u="none" strike="noStrike" dirty="0">
                          <a:effectLst/>
                        </a:rPr>
                        <a:t>Технологические машины и оборудование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93%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>
                          <a:effectLst/>
                        </a:rPr>
                        <a:t>65 951</a:t>
                      </a:r>
                      <a:endParaRPr lang="ru-RU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2059288"/>
                  </a:ext>
                </a:extLst>
              </a:tr>
              <a:tr h="630599">
                <a:tc>
                  <a:txBody>
                    <a:bodyPr/>
                    <a:lstStyle/>
                    <a:p>
                      <a:pPr marL="342900" indent="-342900" algn="l" fontAlgn="b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u="none" strike="noStrike" dirty="0">
                          <a:effectLst/>
                        </a:rPr>
                        <a:t>Конструкторско-технологическое обеспечение машиностроительных производств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93%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54 822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7111539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 marL="342900" indent="-342900" algn="l" fontAlgn="b">
                        <a:lnSpc>
                          <a:spcPts val="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u="none" strike="noStrike" dirty="0">
                          <a:effectLst/>
                        </a:rPr>
                        <a:t>Транспортные средства специального назначения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100%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>
                          <a:effectLst/>
                        </a:rPr>
                        <a:t>54 750</a:t>
                      </a:r>
                      <a:endParaRPr lang="ru-RU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63989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 marL="342900" indent="-342900" algn="l" fontAlgn="b">
                        <a:lnSpc>
                          <a:spcPts val="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u="none" strike="noStrike" dirty="0">
                          <a:effectLst/>
                        </a:rPr>
                        <a:t>Проектирование авиационных и ракетных двигателей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>
                          <a:effectLst/>
                        </a:rPr>
                        <a:t>91%</a:t>
                      </a:r>
                      <a:endParaRPr lang="ru-RU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54 432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11014061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 marL="342900" indent="-342900" algn="l" fontAlgn="b">
                        <a:lnSpc>
                          <a:spcPts val="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Боеприпасы и взрыватели</a:t>
                      </a:r>
                      <a:endParaRPr lang="ru-RU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88%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52 194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3798828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 marL="342900" indent="-342900" algn="l" fontAlgn="b">
                        <a:lnSpc>
                          <a:spcPts val="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u="none" strike="noStrike" dirty="0">
                          <a:effectLst/>
                        </a:rPr>
                        <a:t>Наземные транспортно-технологические средства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100%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51 815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1862519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 marL="342900" indent="-342900" algn="l" fontAlgn="b">
                        <a:lnSpc>
                          <a:spcPts val="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u="none" strike="noStrike" dirty="0">
                          <a:effectLst/>
                        </a:rPr>
                        <a:t>Теплоэнергетика и теплотехника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>
                          <a:effectLst/>
                        </a:rPr>
                        <a:t>85%</a:t>
                      </a:r>
                      <a:endParaRPr lang="ru-RU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51 624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6034684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 marL="342900" indent="-342900" algn="l" fontAlgn="b">
                        <a:lnSpc>
                          <a:spcPts val="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u="none" strike="noStrike" dirty="0">
                          <a:effectLst/>
                        </a:rPr>
                        <a:t>Машиностроение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>
                          <a:effectLst/>
                        </a:rPr>
                        <a:t>100%</a:t>
                      </a:r>
                      <a:endParaRPr lang="ru-RU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>
                          <a:effectLst/>
                        </a:rPr>
                        <a:t>50 424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1648914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 marL="171450" indent="-171450" algn="l" fontAlgn="b">
                        <a:lnSpc>
                          <a:spcPts val="3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i="0" u="none" strike="noStrike" dirty="0" smtClean="0">
                          <a:effectLst/>
                          <a:latin typeface="+mn-lt"/>
                        </a:rPr>
                        <a:t>   Электроэнергетика </a:t>
                      </a:r>
                      <a:r>
                        <a:rPr lang="ru-RU" sz="2000" b="0" i="0" u="none" strike="noStrike" dirty="0">
                          <a:effectLst/>
                          <a:latin typeface="+mn-lt"/>
                        </a:rPr>
                        <a:t>и электротехника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 smtClean="0">
                          <a:effectLst/>
                        </a:rPr>
                        <a:t>92%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ru-RU" sz="2000" u="none" strike="noStrike" dirty="0" smtClean="0">
                          <a:effectLst/>
                        </a:rPr>
                        <a:t>49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553</a:t>
                      </a:r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463137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3687" y="6211448"/>
            <a:ext cx="10140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*по данным сайта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facultetus.ru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202" y="550531"/>
            <a:ext cx="9789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5">
                    <a:lumMod val="75000"/>
                  </a:schemeClr>
                </a:solidFill>
              </a:rPr>
              <a:t>ЖИВИ И УЧИСЬ С КОМФОРТОМ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7" y="97820"/>
            <a:ext cx="3395133" cy="2124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96787" y="1982447"/>
            <a:ext cx="3062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/>
              <a:t>НОВОЕ СОВРЕМЕННОЕ ОБЩЕЖИТИЕ </a:t>
            </a:r>
          </a:p>
          <a:p>
            <a:r>
              <a:rPr lang="ru-RU" b="1" cap="all" dirty="0"/>
              <a:t>ЕВРОПЕЙСКОГО УРОВНЯ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t="2523" r="50112" b="54742"/>
          <a:stretch/>
        </p:blipFill>
        <p:spPr>
          <a:xfrm>
            <a:off x="643465" y="1656363"/>
            <a:ext cx="2074335" cy="14054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5" r="30007" b="54831"/>
          <a:stretch/>
        </p:blipFill>
        <p:spPr>
          <a:xfrm>
            <a:off x="6533804" y="4990092"/>
            <a:ext cx="1438102" cy="1485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6" t="53850" r="17865" b="-1805"/>
          <a:stretch/>
        </p:blipFill>
        <p:spPr>
          <a:xfrm>
            <a:off x="5892663" y="1486805"/>
            <a:ext cx="2240117" cy="14510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6786" y="3387914"/>
            <a:ext cx="3062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/>
              <a:t>15 студенческих объединений </a:t>
            </a:r>
          </a:p>
          <a:p>
            <a:r>
              <a:rPr lang="ru-RU" b="1" cap="all" dirty="0"/>
              <a:t>(от </a:t>
            </a:r>
            <a:r>
              <a:rPr lang="ru-RU" b="1" cap="all" dirty="0" err="1"/>
              <a:t>волонтерства</a:t>
            </a:r>
            <a:r>
              <a:rPr lang="ru-RU" b="1" cap="all" dirty="0"/>
              <a:t> до </a:t>
            </a:r>
            <a:r>
              <a:rPr lang="ru-RU" b="1" cap="all" dirty="0" err="1"/>
              <a:t>студотрядов</a:t>
            </a:r>
            <a:r>
              <a:rPr lang="ru-RU" b="1" cap="all" dirty="0"/>
              <a:t>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-3234" r="81009" b="56380"/>
          <a:stretch/>
        </p:blipFill>
        <p:spPr>
          <a:xfrm>
            <a:off x="643465" y="3126787"/>
            <a:ext cx="1410727" cy="15409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6785" y="5332995"/>
            <a:ext cx="3062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/>
              <a:t>СТУДЕНЧЕСКИЙ </a:t>
            </a:r>
            <a:r>
              <a:rPr lang="ru-RU" b="1" cap="all" dirty="0" err="1" smtClean="0"/>
              <a:t>ОЗдОРОВИТЕЛЬНЫЙ</a:t>
            </a:r>
            <a:endParaRPr lang="ru-RU" b="1" cap="all" dirty="0"/>
          </a:p>
          <a:p>
            <a:r>
              <a:rPr lang="ru-RU" b="1" cap="all" dirty="0"/>
              <a:t>ЛАГЕРЬ «ОЛИМП»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49646" r="50510" b="-2725"/>
          <a:stretch/>
        </p:blipFill>
        <p:spPr>
          <a:xfrm>
            <a:off x="476298" y="4747195"/>
            <a:ext cx="1820487" cy="17456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73317" y="1809970"/>
            <a:ext cx="384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/>
              <a:t>СПОРТКОМПЛЕКС</a:t>
            </a:r>
          </a:p>
          <a:p>
            <a:r>
              <a:rPr lang="ru-RU" b="1" cap="all" dirty="0" err="1"/>
              <a:t>БасСЕЙН</a:t>
            </a:r>
            <a:r>
              <a:rPr lang="ru-RU" b="1" cap="all" dirty="0"/>
              <a:t> </a:t>
            </a:r>
            <a:r>
              <a:rPr lang="ru-RU" b="1" cap="all" dirty="0" err="1" smtClean="0"/>
              <a:t>ОЛИМПИйСКОГО</a:t>
            </a:r>
            <a:r>
              <a:rPr lang="ru-RU" b="1" cap="all" dirty="0" smtClean="0"/>
              <a:t> </a:t>
            </a:r>
            <a:r>
              <a:rPr lang="ru-RU" b="1" cap="all" dirty="0"/>
              <a:t>РАЗМЕРА, СКАЛАДРОМ И 21 СПОРТИВНАЯ СЕКЦИЯ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" t="57543" r="79797" b="-1802"/>
          <a:stretch/>
        </p:blipFill>
        <p:spPr>
          <a:xfrm>
            <a:off x="6400221" y="3145191"/>
            <a:ext cx="1705267" cy="16020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73317" y="3514192"/>
            <a:ext cx="306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/>
              <a:t>ИНТЕРНАЦИОНАЛЬНАЯ СРЕДА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71906" y="5296865"/>
            <a:ext cx="3062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/>
              <a:t>СТАРТАП СТУДИЯ, ТОЧКА </a:t>
            </a:r>
            <a:r>
              <a:rPr lang="ru-RU" b="1" cap="all" dirty="0" err="1" smtClean="0"/>
              <a:t>КиПЕНИЯ</a:t>
            </a:r>
            <a:r>
              <a:rPr lang="ru-RU" b="1" cap="all" dirty="0"/>
              <a:t>, СТУДЕНЧЕСКИЕ ЛАБОРАТОРИИ</a:t>
            </a:r>
          </a:p>
        </p:txBody>
      </p:sp>
    </p:spTree>
    <p:extLst>
      <p:ext uri="{BB962C8B-B14F-4D97-AF65-F5344CB8AC3E}">
        <p14:creationId xmlns:p14="http://schemas.microsoft.com/office/powerpoint/2010/main" val="42613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608</Words>
  <Application>Microsoft Office PowerPoint</Application>
  <PresentationFormat>Широкоэкранный</PresentationFormat>
  <Paragraphs>148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</vt:lpstr>
      <vt:lpstr>Arial Narrow</vt:lpstr>
      <vt:lpstr>Calibri</vt:lpstr>
      <vt:lpstr>Calibri Light</vt:lpstr>
      <vt:lpstr>Cambria</vt:lpstr>
      <vt:lpstr>Corbel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Сухих Иван Иванович</dc:creator>
  <cp:lastModifiedBy>Сухих Иван Иванович</cp:lastModifiedBy>
  <cp:revision>43</cp:revision>
  <dcterms:created xsi:type="dcterms:W3CDTF">2022-10-27T04:54:31Z</dcterms:created>
  <dcterms:modified xsi:type="dcterms:W3CDTF">2022-10-30T09:46:14Z</dcterms:modified>
</cp:coreProperties>
</file>