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Override2.xml" ContentType="application/vnd.openxmlformats-officedocument.themeOverride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comments/comment1.xml" ContentType="application/vnd.openxmlformats-officedocument.presentationml.comments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commentAuthors.xml" ContentType="application/vnd.openxmlformats-officedocument.presentationml.comment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3" r:id="rId1"/>
    <p:sldMasterId id="2147483749" r:id="rId2"/>
    <p:sldMasterId id="2147483761" r:id="rId3"/>
    <p:sldMasterId id="2147483773" r:id="rId4"/>
  </p:sldMasterIdLst>
  <p:notesMasterIdLst>
    <p:notesMasterId r:id="rId47"/>
  </p:notesMasterIdLst>
  <p:sldIdLst>
    <p:sldId id="256" r:id="rId5"/>
    <p:sldId id="259" r:id="rId6"/>
    <p:sldId id="257" r:id="rId7"/>
    <p:sldId id="258" r:id="rId8"/>
    <p:sldId id="301" r:id="rId9"/>
    <p:sldId id="302" r:id="rId10"/>
    <p:sldId id="278" r:id="rId11"/>
    <p:sldId id="276" r:id="rId12"/>
    <p:sldId id="303" r:id="rId13"/>
    <p:sldId id="261" r:id="rId14"/>
    <p:sldId id="282" r:id="rId15"/>
    <p:sldId id="275" r:id="rId16"/>
    <p:sldId id="291" r:id="rId17"/>
    <p:sldId id="273" r:id="rId18"/>
    <p:sldId id="281" r:id="rId19"/>
    <p:sldId id="299" r:id="rId20"/>
    <p:sldId id="292" r:id="rId21"/>
    <p:sldId id="284" r:id="rId22"/>
    <p:sldId id="260" r:id="rId23"/>
    <p:sldId id="304" r:id="rId24"/>
    <p:sldId id="269" r:id="rId25"/>
    <p:sldId id="262" r:id="rId26"/>
    <p:sldId id="265" r:id="rId27"/>
    <p:sldId id="285" r:id="rId28"/>
    <p:sldId id="297" r:id="rId29"/>
    <p:sldId id="286" r:id="rId30"/>
    <p:sldId id="305" r:id="rId31"/>
    <p:sldId id="287" r:id="rId32"/>
    <p:sldId id="300" r:id="rId33"/>
    <p:sldId id="264" r:id="rId34"/>
    <p:sldId id="266" r:id="rId35"/>
    <p:sldId id="280" r:id="rId36"/>
    <p:sldId id="295" r:id="rId37"/>
    <p:sldId id="279" r:id="rId38"/>
    <p:sldId id="288" r:id="rId39"/>
    <p:sldId id="268" r:id="rId40"/>
    <p:sldId id="296" r:id="rId41"/>
    <p:sldId id="289" r:id="rId42"/>
    <p:sldId id="290" r:id="rId43"/>
    <p:sldId id="298" r:id="rId44"/>
    <p:sldId id="283" r:id="rId45"/>
    <p:sldId id="271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шаров" initials="ш" lastIdx="1" clrIdx="0">
    <p:extLst>
      <p:ext uri="{19B8F6BF-5375-455C-9EA6-DF929625EA0E}">
        <p15:presenceInfo xmlns="" xmlns:p15="http://schemas.microsoft.com/office/powerpoint/2012/main" userId="шаров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921" autoAdjust="0"/>
  </p:normalViewPr>
  <p:slideViewPr>
    <p:cSldViewPr>
      <p:cViewPr varScale="1">
        <p:scale>
          <a:sx n="61" d="100"/>
          <a:sy n="61" d="100"/>
        </p:scale>
        <p:origin x="-67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3-20T12:39:32.783" idx="1">
    <p:pos x="10" y="10"/>
    <p:text/>
    <p:extLst>
      <p:ext uri="{C676402C-5697-4E1C-873F-D02D1690AC5C}">
        <p15:threadingInfo xmlns="" xmlns:p15="http://schemas.microsoft.com/office/powerpoint/2012/main" timeZoneBias="-30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500429-992A-4133-9B4E-657CB44A4B9C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13DC420-81B0-4610-B04A-752D4B87A1AE}">
      <dgm:prSet phldrT="[Текст]" custT="1"/>
      <dgm:spPr/>
      <dgm:t>
        <a:bodyPr/>
        <a:lstStyle/>
        <a:p>
          <a:r>
            <a:rPr lang="ru-RU" sz="2000" dirty="0"/>
            <a:t>Познакомиться с историей возникновения и развития голографии</a:t>
          </a:r>
        </a:p>
      </dgm:t>
    </dgm:pt>
    <dgm:pt modelId="{D45E4534-2F07-4C4D-989B-62FBFCDE1265}" type="parTrans" cxnId="{BC55572A-5AD2-4EAC-8C04-871985F4F9C8}">
      <dgm:prSet/>
      <dgm:spPr/>
      <dgm:t>
        <a:bodyPr/>
        <a:lstStyle/>
        <a:p>
          <a:endParaRPr lang="ru-RU"/>
        </a:p>
      </dgm:t>
    </dgm:pt>
    <dgm:pt modelId="{58DB103D-A21C-4C18-81BF-672DD2AF07A1}" type="sibTrans" cxnId="{BC55572A-5AD2-4EAC-8C04-871985F4F9C8}">
      <dgm:prSet/>
      <dgm:spPr/>
      <dgm:t>
        <a:bodyPr/>
        <a:lstStyle/>
        <a:p>
          <a:endParaRPr lang="ru-RU"/>
        </a:p>
      </dgm:t>
    </dgm:pt>
    <dgm:pt modelId="{1D6D339C-6E0F-4355-93B5-549A4A76E1AD}">
      <dgm:prSet phldrT="[Текст]" custT="1"/>
      <dgm:spPr/>
      <dgm:t>
        <a:bodyPr/>
        <a:lstStyle/>
        <a:p>
          <a:r>
            <a:rPr lang="ru-RU" sz="2000" dirty="0"/>
            <a:t>Рассмотреть основные характеристики и свойства голограммы, как частного примера голографии</a:t>
          </a:r>
        </a:p>
      </dgm:t>
    </dgm:pt>
    <dgm:pt modelId="{B67A5AAD-F998-44A9-AF24-13F9DC16E29F}" type="parTrans" cxnId="{1D33DD43-F019-4F5F-A2D9-49C67BCF6CA0}">
      <dgm:prSet/>
      <dgm:spPr/>
      <dgm:t>
        <a:bodyPr/>
        <a:lstStyle/>
        <a:p>
          <a:endParaRPr lang="ru-RU"/>
        </a:p>
      </dgm:t>
    </dgm:pt>
    <dgm:pt modelId="{9905B2CB-4B2B-464B-8124-34D31E0A9A40}" type="sibTrans" cxnId="{1D33DD43-F019-4F5F-A2D9-49C67BCF6CA0}">
      <dgm:prSet/>
      <dgm:spPr/>
      <dgm:t>
        <a:bodyPr/>
        <a:lstStyle/>
        <a:p>
          <a:endParaRPr lang="ru-RU"/>
        </a:p>
      </dgm:t>
    </dgm:pt>
    <dgm:pt modelId="{5B9DDD95-397C-490B-BCB5-1CD54B6313BC}">
      <dgm:prSet phldrT="[Текст]" custT="1"/>
      <dgm:spPr/>
      <dgm:t>
        <a:bodyPr/>
        <a:lstStyle/>
        <a:p>
          <a:r>
            <a:rPr lang="ru-RU" sz="2000" dirty="0"/>
            <a:t>Осуществить выполнение и апробацию макета голограммы</a:t>
          </a:r>
        </a:p>
      </dgm:t>
    </dgm:pt>
    <dgm:pt modelId="{96418AF9-2EFE-4AE0-9022-5CFC38503843}" type="parTrans" cxnId="{2FDC7BAF-D00B-41C6-9E26-03D9DCF54B32}">
      <dgm:prSet/>
      <dgm:spPr/>
      <dgm:t>
        <a:bodyPr/>
        <a:lstStyle/>
        <a:p>
          <a:endParaRPr lang="ru-RU"/>
        </a:p>
      </dgm:t>
    </dgm:pt>
    <dgm:pt modelId="{49CF941E-102E-4E87-8972-DEA36BB884B3}" type="sibTrans" cxnId="{2FDC7BAF-D00B-41C6-9E26-03D9DCF54B32}">
      <dgm:prSet/>
      <dgm:spPr/>
      <dgm:t>
        <a:bodyPr/>
        <a:lstStyle/>
        <a:p>
          <a:endParaRPr lang="ru-RU"/>
        </a:p>
      </dgm:t>
    </dgm:pt>
    <dgm:pt modelId="{852173FD-9CE3-4506-B2C5-D2298371DB77}">
      <dgm:prSet/>
      <dgm:spPr/>
      <dgm:t>
        <a:bodyPr/>
        <a:lstStyle/>
        <a:p>
          <a:endParaRPr lang="ru-RU"/>
        </a:p>
      </dgm:t>
    </dgm:pt>
    <dgm:pt modelId="{7561D25F-D5F2-4A45-86EB-79E21C63FBCD}" type="parTrans" cxnId="{81CA4697-C890-4A56-A7C9-BBE4D4BA9255}">
      <dgm:prSet/>
      <dgm:spPr/>
      <dgm:t>
        <a:bodyPr/>
        <a:lstStyle/>
        <a:p>
          <a:endParaRPr lang="ru-RU"/>
        </a:p>
      </dgm:t>
    </dgm:pt>
    <dgm:pt modelId="{7AB5BB9C-CFFC-4EBA-AA40-EE0CC295EF1E}" type="sibTrans" cxnId="{81CA4697-C890-4A56-A7C9-BBE4D4BA9255}">
      <dgm:prSet/>
      <dgm:spPr/>
      <dgm:t>
        <a:bodyPr/>
        <a:lstStyle/>
        <a:p>
          <a:endParaRPr lang="ru-RU"/>
        </a:p>
      </dgm:t>
    </dgm:pt>
    <dgm:pt modelId="{0039A0FD-AF05-4329-885C-1C2CA5E71C2F}" type="pres">
      <dgm:prSet presAssocID="{4A500429-992A-4133-9B4E-657CB44A4B9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EA21FBC-735D-4CAD-AAEC-54413B44FF4D}" type="pres">
      <dgm:prSet presAssocID="{C13DC420-81B0-4610-B04A-752D4B87A1AE}" presName="parentLin" presStyleCnt="0"/>
      <dgm:spPr/>
    </dgm:pt>
    <dgm:pt modelId="{46F6F393-DF4C-4D8A-A23C-C3E0BEE1AFAD}" type="pres">
      <dgm:prSet presAssocID="{C13DC420-81B0-4610-B04A-752D4B87A1AE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354FD992-67AB-4471-A756-084B423F7E32}" type="pres">
      <dgm:prSet presAssocID="{C13DC420-81B0-4610-B04A-752D4B87A1AE}" presName="parentText" presStyleLbl="node1" presStyleIdx="0" presStyleCnt="3" custScaleX="82644" custScaleY="23665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980616-21EE-481A-9D38-062B39C0B11B}" type="pres">
      <dgm:prSet presAssocID="{C13DC420-81B0-4610-B04A-752D4B87A1AE}" presName="negativeSpace" presStyleCnt="0"/>
      <dgm:spPr/>
    </dgm:pt>
    <dgm:pt modelId="{40A196FC-61D3-438A-8327-5A0E076E7D49}" type="pres">
      <dgm:prSet presAssocID="{C13DC420-81B0-4610-B04A-752D4B87A1AE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9CE919-9137-4E59-90A5-8508447AD691}" type="pres">
      <dgm:prSet presAssocID="{58DB103D-A21C-4C18-81BF-672DD2AF07A1}" presName="spaceBetweenRectangles" presStyleCnt="0"/>
      <dgm:spPr/>
    </dgm:pt>
    <dgm:pt modelId="{3F78F878-7585-412D-87D3-799A70C6C31F}" type="pres">
      <dgm:prSet presAssocID="{1D6D339C-6E0F-4355-93B5-549A4A76E1AD}" presName="parentLin" presStyleCnt="0"/>
      <dgm:spPr/>
    </dgm:pt>
    <dgm:pt modelId="{DF3DD802-B0D1-4A28-B8C6-3EA533D6EAF4}" type="pres">
      <dgm:prSet presAssocID="{1D6D339C-6E0F-4355-93B5-549A4A76E1AD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3E5E2A09-FA06-4A5E-A889-3C4C71FBDF7B}" type="pres">
      <dgm:prSet presAssocID="{1D6D339C-6E0F-4355-93B5-549A4A76E1AD}" presName="parentText" presStyleLbl="node1" presStyleIdx="1" presStyleCnt="3" custScaleX="82174" custScaleY="223249" custLinFactNeighborX="-1453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683F58-B47B-43D4-9AFB-3AB5F3DD2C6C}" type="pres">
      <dgm:prSet presAssocID="{1D6D339C-6E0F-4355-93B5-549A4A76E1AD}" presName="negativeSpace" presStyleCnt="0"/>
      <dgm:spPr/>
    </dgm:pt>
    <dgm:pt modelId="{2AA28520-B515-4EF3-957A-87FAE951BD3D}" type="pres">
      <dgm:prSet presAssocID="{1D6D339C-6E0F-4355-93B5-549A4A76E1AD}" presName="childText" presStyleLbl="conFgAcc1" presStyleIdx="1" presStyleCnt="3" custScaleY="173658" custLinFactNeighborX="-2043" custLinFactNeighborY="-11548">
        <dgm:presLayoutVars>
          <dgm:bulletEnabled val="1"/>
        </dgm:presLayoutVars>
      </dgm:prSet>
      <dgm:spPr/>
    </dgm:pt>
    <dgm:pt modelId="{2F4EDE94-7824-4BCC-A106-6C14A7263760}" type="pres">
      <dgm:prSet presAssocID="{9905B2CB-4B2B-464B-8124-34D31E0A9A40}" presName="spaceBetweenRectangles" presStyleCnt="0"/>
      <dgm:spPr/>
    </dgm:pt>
    <dgm:pt modelId="{47E36DCC-7D06-440A-9B65-7EA4677055B4}" type="pres">
      <dgm:prSet presAssocID="{5B9DDD95-397C-490B-BCB5-1CD54B6313BC}" presName="parentLin" presStyleCnt="0"/>
      <dgm:spPr/>
    </dgm:pt>
    <dgm:pt modelId="{798E3569-7FA6-45F5-B0CD-A34CD25631EA}" type="pres">
      <dgm:prSet presAssocID="{5B9DDD95-397C-490B-BCB5-1CD54B6313BC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D124691F-88A4-4255-8161-FEA818EC5E84}" type="pres">
      <dgm:prSet presAssocID="{5B9DDD95-397C-490B-BCB5-1CD54B6313BC}" presName="parentText" presStyleLbl="node1" presStyleIdx="2" presStyleCnt="3" custScaleX="80189" custScaleY="17797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BBFBFD-8C8A-49CF-9591-C91C8BF15718}" type="pres">
      <dgm:prSet presAssocID="{5B9DDD95-397C-490B-BCB5-1CD54B6313BC}" presName="negativeSpace" presStyleCnt="0"/>
      <dgm:spPr/>
    </dgm:pt>
    <dgm:pt modelId="{9244070B-8C16-4B60-AC10-3BE316FC55C8}" type="pres">
      <dgm:prSet presAssocID="{5B9DDD95-397C-490B-BCB5-1CD54B6313BC}" presName="childText" presStyleLbl="conFgAcc1" presStyleIdx="2" presStyleCnt="3" custScaleY="159579">
        <dgm:presLayoutVars>
          <dgm:bulletEnabled val="1"/>
        </dgm:presLayoutVars>
      </dgm:prSet>
      <dgm:spPr/>
    </dgm:pt>
  </dgm:ptLst>
  <dgm:cxnLst>
    <dgm:cxn modelId="{3750ECF1-0D74-4C35-A55E-A5644BEDC717}" type="presOf" srcId="{5B9DDD95-397C-490B-BCB5-1CD54B6313BC}" destId="{798E3569-7FA6-45F5-B0CD-A34CD25631EA}" srcOrd="0" destOrd="0" presId="urn:microsoft.com/office/officeart/2005/8/layout/list1"/>
    <dgm:cxn modelId="{0408DDD0-4F56-477D-A021-CA833656DF5F}" type="presOf" srcId="{4A500429-992A-4133-9B4E-657CB44A4B9C}" destId="{0039A0FD-AF05-4329-885C-1C2CA5E71C2F}" srcOrd="0" destOrd="0" presId="urn:microsoft.com/office/officeart/2005/8/layout/list1"/>
    <dgm:cxn modelId="{2FDC7BAF-D00B-41C6-9E26-03D9DCF54B32}" srcId="{4A500429-992A-4133-9B4E-657CB44A4B9C}" destId="{5B9DDD95-397C-490B-BCB5-1CD54B6313BC}" srcOrd="2" destOrd="0" parTransId="{96418AF9-2EFE-4AE0-9022-5CFC38503843}" sibTransId="{49CF941E-102E-4E87-8972-DEA36BB884B3}"/>
    <dgm:cxn modelId="{1D33DD43-F019-4F5F-A2D9-49C67BCF6CA0}" srcId="{4A500429-992A-4133-9B4E-657CB44A4B9C}" destId="{1D6D339C-6E0F-4355-93B5-549A4A76E1AD}" srcOrd="1" destOrd="0" parTransId="{B67A5AAD-F998-44A9-AF24-13F9DC16E29F}" sibTransId="{9905B2CB-4B2B-464B-8124-34D31E0A9A40}"/>
    <dgm:cxn modelId="{44F6338E-A8F8-4840-BE05-AAE0CC16757A}" type="presOf" srcId="{5B9DDD95-397C-490B-BCB5-1CD54B6313BC}" destId="{D124691F-88A4-4255-8161-FEA818EC5E84}" srcOrd="1" destOrd="0" presId="urn:microsoft.com/office/officeart/2005/8/layout/list1"/>
    <dgm:cxn modelId="{5A27C320-B37B-4A27-9EDA-6E69A59CB4AA}" type="presOf" srcId="{852173FD-9CE3-4506-B2C5-D2298371DB77}" destId="{40A196FC-61D3-438A-8327-5A0E076E7D49}" srcOrd="0" destOrd="0" presId="urn:microsoft.com/office/officeart/2005/8/layout/list1"/>
    <dgm:cxn modelId="{75DAA0D7-EFEC-4891-8830-2418009A40A0}" type="presOf" srcId="{C13DC420-81B0-4610-B04A-752D4B87A1AE}" destId="{354FD992-67AB-4471-A756-084B423F7E32}" srcOrd="1" destOrd="0" presId="urn:microsoft.com/office/officeart/2005/8/layout/list1"/>
    <dgm:cxn modelId="{81CA4697-C890-4A56-A7C9-BBE4D4BA9255}" srcId="{C13DC420-81B0-4610-B04A-752D4B87A1AE}" destId="{852173FD-9CE3-4506-B2C5-D2298371DB77}" srcOrd="0" destOrd="0" parTransId="{7561D25F-D5F2-4A45-86EB-79E21C63FBCD}" sibTransId="{7AB5BB9C-CFFC-4EBA-AA40-EE0CC295EF1E}"/>
    <dgm:cxn modelId="{A943E781-530D-4FA9-9EF8-9B669B2A140C}" type="presOf" srcId="{1D6D339C-6E0F-4355-93B5-549A4A76E1AD}" destId="{3E5E2A09-FA06-4A5E-A889-3C4C71FBDF7B}" srcOrd="1" destOrd="0" presId="urn:microsoft.com/office/officeart/2005/8/layout/list1"/>
    <dgm:cxn modelId="{92E05AE6-AC96-44D4-942F-B5C96AAEC0D6}" type="presOf" srcId="{C13DC420-81B0-4610-B04A-752D4B87A1AE}" destId="{46F6F393-DF4C-4D8A-A23C-C3E0BEE1AFAD}" srcOrd="0" destOrd="0" presId="urn:microsoft.com/office/officeart/2005/8/layout/list1"/>
    <dgm:cxn modelId="{BC55572A-5AD2-4EAC-8C04-871985F4F9C8}" srcId="{4A500429-992A-4133-9B4E-657CB44A4B9C}" destId="{C13DC420-81B0-4610-B04A-752D4B87A1AE}" srcOrd="0" destOrd="0" parTransId="{D45E4534-2F07-4C4D-989B-62FBFCDE1265}" sibTransId="{58DB103D-A21C-4C18-81BF-672DD2AF07A1}"/>
    <dgm:cxn modelId="{DE12A463-1B30-4761-9B51-079AA596A0F8}" type="presOf" srcId="{1D6D339C-6E0F-4355-93B5-549A4A76E1AD}" destId="{DF3DD802-B0D1-4A28-B8C6-3EA533D6EAF4}" srcOrd="0" destOrd="0" presId="urn:microsoft.com/office/officeart/2005/8/layout/list1"/>
    <dgm:cxn modelId="{E3689725-DF83-4E5B-B293-947DF57857A7}" type="presParOf" srcId="{0039A0FD-AF05-4329-885C-1C2CA5E71C2F}" destId="{7EA21FBC-735D-4CAD-AAEC-54413B44FF4D}" srcOrd="0" destOrd="0" presId="urn:microsoft.com/office/officeart/2005/8/layout/list1"/>
    <dgm:cxn modelId="{FAD570F9-2B88-4123-A36E-7730C024CD93}" type="presParOf" srcId="{7EA21FBC-735D-4CAD-AAEC-54413B44FF4D}" destId="{46F6F393-DF4C-4D8A-A23C-C3E0BEE1AFAD}" srcOrd="0" destOrd="0" presId="urn:microsoft.com/office/officeart/2005/8/layout/list1"/>
    <dgm:cxn modelId="{69632D42-EBB5-4CFF-9352-0802C48A640F}" type="presParOf" srcId="{7EA21FBC-735D-4CAD-AAEC-54413B44FF4D}" destId="{354FD992-67AB-4471-A756-084B423F7E32}" srcOrd="1" destOrd="0" presId="urn:microsoft.com/office/officeart/2005/8/layout/list1"/>
    <dgm:cxn modelId="{9263643E-D142-4EAB-B68D-97903C07881A}" type="presParOf" srcId="{0039A0FD-AF05-4329-885C-1C2CA5E71C2F}" destId="{83980616-21EE-481A-9D38-062B39C0B11B}" srcOrd="1" destOrd="0" presId="urn:microsoft.com/office/officeart/2005/8/layout/list1"/>
    <dgm:cxn modelId="{4B2FED38-F993-4455-AB27-D3BBF6D43320}" type="presParOf" srcId="{0039A0FD-AF05-4329-885C-1C2CA5E71C2F}" destId="{40A196FC-61D3-438A-8327-5A0E076E7D49}" srcOrd="2" destOrd="0" presId="urn:microsoft.com/office/officeart/2005/8/layout/list1"/>
    <dgm:cxn modelId="{E3CBC6CC-8CD2-4C55-82FD-36F248BA1871}" type="presParOf" srcId="{0039A0FD-AF05-4329-885C-1C2CA5E71C2F}" destId="{589CE919-9137-4E59-90A5-8508447AD691}" srcOrd="3" destOrd="0" presId="urn:microsoft.com/office/officeart/2005/8/layout/list1"/>
    <dgm:cxn modelId="{713F113B-46C9-4471-896B-CBDEF6FB817F}" type="presParOf" srcId="{0039A0FD-AF05-4329-885C-1C2CA5E71C2F}" destId="{3F78F878-7585-412D-87D3-799A70C6C31F}" srcOrd="4" destOrd="0" presId="urn:microsoft.com/office/officeart/2005/8/layout/list1"/>
    <dgm:cxn modelId="{20344DC1-D148-4D49-9014-4BE31A409274}" type="presParOf" srcId="{3F78F878-7585-412D-87D3-799A70C6C31F}" destId="{DF3DD802-B0D1-4A28-B8C6-3EA533D6EAF4}" srcOrd="0" destOrd="0" presId="urn:microsoft.com/office/officeart/2005/8/layout/list1"/>
    <dgm:cxn modelId="{32C87E59-6236-4E24-B2D1-2131970E9035}" type="presParOf" srcId="{3F78F878-7585-412D-87D3-799A70C6C31F}" destId="{3E5E2A09-FA06-4A5E-A889-3C4C71FBDF7B}" srcOrd="1" destOrd="0" presId="urn:microsoft.com/office/officeart/2005/8/layout/list1"/>
    <dgm:cxn modelId="{085C67C9-4759-45F8-9A25-C4DE67587989}" type="presParOf" srcId="{0039A0FD-AF05-4329-885C-1C2CA5E71C2F}" destId="{34683F58-B47B-43D4-9AFB-3AB5F3DD2C6C}" srcOrd="5" destOrd="0" presId="urn:microsoft.com/office/officeart/2005/8/layout/list1"/>
    <dgm:cxn modelId="{790008B0-30D3-41DF-80CA-9112636BA23C}" type="presParOf" srcId="{0039A0FD-AF05-4329-885C-1C2CA5E71C2F}" destId="{2AA28520-B515-4EF3-957A-87FAE951BD3D}" srcOrd="6" destOrd="0" presId="urn:microsoft.com/office/officeart/2005/8/layout/list1"/>
    <dgm:cxn modelId="{4805BA47-A76E-4A3A-8697-3065ACE914FD}" type="presParOf" srcId="{0039A0FD-AF05-4329-885C-1C2CA5E71C2F}" destId="{2F4EDE94-7824-4BCC-A106-6C14A7263760}" srcOrd="7" destOrd="0" presId="urn:microsoft.com/office/officeart/2005/8/layout/list1"/>
    <dgm:cxn modelId="{7748E545-8823-4631-85B0-C4437B533A1F}" type="presParOf" srcId="{0039A0FD-AF05-4329-885C-1C2CA5E71C2F}" destId="{47E36DCC-7D06-440A-9B65-7EA4677055B4}" srcOrd="8" destOrd="0" presId="urn:microsoft.com/office/officeart/2005/8/layout/list1"/>
    <dgm:cxn modelId="{983A71B8-D5BC-4056-9C10-0A3BE0294F26}" type="presParOf" srcId="{47E36DCC-7D06-440A-9B65-7EA4677055B4}" destId="{798E3569-7FA6-45F5-B0CD-A34CD25631EA}" srcOrd="0" destOrd="0" presId="urn:microsoft.com/office/officeart/2005/8/layout/list1"/>
    <dgm:cxn modelId="{3206A654-3E39-426D-9153-00C393DFDFCB}" type="presParOf" srcId="{47E36DCC-7D06-440A-9B65-7EA4677055B4}" destId="{D124691F-88A4-4255-8161-FEA818EC5E84}" srcOrd="1" destOrd="0" presId="urn:microsoft.com/office/officeart/2005/8/layout/list1"/>
    <dgm:cxn modelId="{E5B4C9D2-DFF0-4F65-A993-9634B359D315}" type="presParOf" srcId="{0039A0FD-AF05-4329-885C-1C2CA5E71C2F}" destId="{21BBFBFD-8C8A-49CF-9591-C91C8BF15718}" srcOrd="9" destOrd="0" presId="urn:microsoft.com/office/officeart/2005/8/layout/list1"/>
    <dgm:cxn modelId="{8F4C3D13-AE27-4188-9739-AD2E4F0FD6BE}" type="presParOf" srcId="{0039A0FD-AF05-4329-885C-1C2CA5E71C2F}" destId="{9244070B-8C16-4B60-AC10-3BE316FC55C8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0A196FC-61D3-438A-8327-5A0E076E7D49}">
      <dsp:nvSpPr>
        <dsp:cNvPr id="0" name=""/>
        <dsp:cNvSpPr/>
      </dsp:nvSpPr>
      <dsp:spPr>
        <a:xfrm>
          <a:off x="0" y="1064092"/>
          <a:ext cx="8424936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3869" tIns="374904" rIns="653869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kern="1200"/>
        </a:p>
      </dsp:txBody>
      <dsp:txXfrm>
        <a:off x="0" y="1064092"/>
        <a:ext cx="8424936" cy="453600"/>
      </dsp:txXfrm>
    </dsp:sp>
    <dsp:sp modelId="{354FD992-67AB-4471-A756-084B423F7E32}">
      <dsp:nvSpPr>
        <dsp:cNvPr id="0" name=""/>
        <dsp:cNvSpPr/>
      </dsp:nvSpPr>
      <dsp:spPr>
        <a:xfrm>
          <a:off x="421246" y="72309"/>
          <a:ext cx="4873892" cy="12574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910" tIns="0" rIns="22291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Познакомиться с историей возникновения и развития голографии</a:t>
          </a:r>
        </a:p>
      </dsp:txBody>
      <dsp:txXfrm>
        <a:off x="421246" y="72309"/>
        <a:ext cx="4873892" cy="1257463"/>
      </dsp:txXfrm>
    </dsp:sp>
    <dsp:sp modelId="{2AA28520-B515-4EF3-957A-87FAE951BD3D}">
      <dsp:nvSpPr>
        <dsp:cNvPr id="0" name=""/>
        <dsp:cNvSpPr/>
      </dsp:nvSpPr>
      <dsp:spPr>
        <a:xfrm>
          <a:off x="0" y="2524244"/>
          <a:ext cx="8424936" cy="78771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5E2A09-FA06-4A5E-A889-3C4C71FBDF7B}">
      <dsp:nvSpPr>
        <dsp:cNvPr id="0" name=""/>
        <dsp:cNvSpPr/>
      </dsp:nvSpPr>
      <dsp:spPr>
        <a:xfrm>
          <a:off x="360039" y="1614892"/>
          <a:ext cx="4846174" cy="11862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910" tIns="0" rIns="22291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Рассмотреть основные характеристики и свойства голограммы, как частного примера голографии</a:t>
          </a:r>
        </a:p>
      </dsp:txBody>
      <dsp:txXfrm>
        <a:off x="360039" y="1614892"/>
        <a:ext cx="4846174" cy="1186255"/>
      </dsp:txXfrm>
    </dsp:sp>
    <dsp:sp modelId="{9244070B-8C16-4B60-AC10-3BE316FC55C8}">
      <dsp:nvSpPr>
        <dsp:cNvPr id="0" name=""/>
        <dsp:cNvSpPr/>
      </dsp:nvSpPr>
      <dsp:spPr>
        <a:xfrm>
          <a:off x="0" y="4100384"/>
          <a:ext cx="8424936" cy="7238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24691F-88A4-4255-8161-FEA818EC5E84}">
      <dsp:nvSpPr>
        <dsp:cNvPr id="0" name=""/>
        <dsp:cNvSpPr/>
      </dsp:nvSpPr>
      <dsp:spPr>
        <a:xfrm>
          <a:off x="421246" y="3420381"/>
          <a:ext cx="4729110" cy="94568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910" tIns="0" rIns="22291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Осуществить выполнение и апробацию макета голограммы</a:t>
          </a:r>
        </a:p>
      </dsp:txBody>
      <dsp:txXfrm>
        <a:off x="421246" y="3420381"/>
        <a:ext cx="4729110" cy="9456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C1D638-B25F-483D-9951-7D3A1717182D}" type="datetimeFigureOut">
              <a:rPr lang="ru-RU" smtClean="0"/>
              <a:pPr/>
              <a:t>23.03.2021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C5F437-4482-4A56-91C3-5D719E3B2F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57770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5F437-4482-4A56-91C3-5D719E3B2FC2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46177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5F437-4482-4A56-91C3-5D719E3B2FC2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85318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5F437-4482-4A56-91C3-5D719E3B2FC2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42404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5F437-4482-4A56-91C3-5D719E3B2FC2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36210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5F437-4482-4A56-91C3-5D719E3B2FC2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853788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5F437-4482-4A56-91C3-5D719E3B2FC2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235845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5F437-4482-4A56-91C3-5D719E3B2FC2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954974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5F437-4482-4A56-91C3-5D719E3B2FC2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33544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2 w 1722"/>
                <a:gd name="T1" fmla="*/ 66 h 66"/>
                <a:gd name="T2" fmla="*/ 1722 w 1722"/>
                <a:gd name="T3" fmla="*/ 60 h 66"/>
                <a:gd name="T4" fmla="*/ 0 w 1722"/>
                <a:gd name="T5" fmla="*/ 0 h 66"/>
                <a:gd name="T6" fmla="*/ 0 w 1722"/>
                <a:gd name="T7" fmla="*/ 48 h 66"/>
                <a:gd name="T8" fmla="*/ 1722 w 1722"/>
                <a:gd name="T9" fmla="*/ 66 h 66"/>
                <a:gd name="T10" fmla="*/ 1722 w 1722"/>
                <a:gd name="T11" fmla="*/ 66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5 w 975"/>
                <a:gd name="T1" fmla="*/ 48 h 101"/>
                <a:gd name="T2" fmla="*/ 97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5 w 975"/>
                <a:gd name="T9" fmla="*/ 48 h 101"/>
                <a:gd name="T10" fmla="*/ 975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4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41 w 2141"/>
                <a:gd name="T7" fmla="*/ 0 h 198"/>
                <a:gd name="T8" fmla="*/ 2141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82 w 2517"/>
                <a:gd name="T1" fmla="*/ 276 h 276"/>
                <a:gd name="T2" fmla="*/ 2517 w 2517"/>
                <a:gd name="T3" fmla="*/ 204 h 276"/>
                <a:gd name="T4" fmla="*/ 2260 w 2517"/>
                <a:gd name="T5" fmla="*/ 0 h 276"/>
                <a:gd name="T6" fmla="*/ 0 w 2517"/>
                <a:gd name="T7" fmla="*/ 276 h 276"/>
                <a:gd name="T8" fmla="*/ 2182 w 2517"/>
                <a:gd name="T9" fmla="*/ 276 h 276"/>
                <a:gd name="T10" fmla="*/ 2182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9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9 w 729"/>
                <a:gd name="T7" fmla="*/ 240 h 240"/>
                <a:gd name="T8" fmla="*/ 729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9 w 729"/>
                <a:gd name="T1" fmla="*/ 318 h 318"/>
                <a:gd name="T2" fmla="*/ 729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9 w 729"/>
                <a:gd name="T9" fmla="*/ 318 h 318"/>
                <a:gd name="T10" fmla="*/ 729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2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sp>
        <p:nvSpPr>
          <p:cNvPr id="57386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7387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25A256-01D9-4C0B-A458-4F7EF4B5A9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55950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55B397-820A-455C-82F7-9425AEAA50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42628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8B2B13-91C8-45C4-A814-9802D419ED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61439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4A7D38-BD74-47CD-892C-A7E9320AF0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012478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784978-375D-4C4E-BBC9-E52C2E0949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361005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2CF421-A659-4C30-8CEB-E3CBC517FA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123239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78D60-EF80-4B68-A27C-4BA9640FA9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48395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9F7412-3401-472D-A919-009141DAC5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951040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B47D6B-FE0E-4EDD-9577-B50B781F20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66681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3417D0-944C-41E1-BE02-C87BC32BAB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238138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127B9-CACF-4C41-8196-4889127BBC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01807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FB30C2-1C87-4D66-8388-ACE53AE604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092832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2057AE-991D-4D81-9F23-16DBB0A296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278268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5E3F8-F483-4608-ABA4-D334F338B3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762721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98E01-FEE7-48AB-8BCC-2A0834BDA7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556832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361F5-5235-4280-A86A-2FEF99FEED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761635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83AA7-6387-4953-82E9-BEFD6AF08D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639295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15B677-DFB0-4CE3-BB0A-E062047BD6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33348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5813E-DF84-45EB-B1E2-7A1DF471E6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310168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F5DF8-72E2-4A34-9238-3225413D13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661619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F2066B-4DCD-4DCE-9786-401C09F495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763899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44326-E898-4107-9310-51947B0BE4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974404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009A9F-BB91-4F40-883B-A845E80DF3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503585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D39C1-2922-4C2C-89D9-8E791C62A7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49556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913F64-652C-4855-9754-8522061F7C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546763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82BAA-4617-4CF3-BB5F-D594487684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170808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09E49D-6858-4C9C-AC97-CBB09B5214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004173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5606D-63F9-4A45-9335-0DC5335CE2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415655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A5F5C1-925B-4276-883F-D81D22C6A2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402058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78E3E-A00D-4CCC-A9FF-E26D2E717F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820427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E42BF-6219-42A6-A8E9-1EC2BE2AFF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175302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1DD60091-A067-4C49-B3E3-9B22DC1F6B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F5BEB36-2725-49B2-A676-2988A0C3C9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DB800E9A-4CF4-4639-AC98-0ECA822D38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FBD4D6C-1F06-46CE-8675-210884AE3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F6B5124-D0F3-41E2-9833-48F21C91C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4C503B9-4B46-44BF-B447-620D62FA6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25A256-01D9-4C0B-A458-4F7EF4B5A95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882421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9572F1D-0DB8-46F7-AEEA-10F32A987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27E64EA-C6C8-4FE2-8EF1-AF5721912C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8F1AA22-F639-460B-9A5D-A15677294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26169E6-4BF8-442F-9DA8-A81E62D21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221D573-BE05-461A-92C6-D04EFC862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FB30C2-1C87-4D66-8388-ACE53AE604C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1361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2620E1-2AC8-4DF2-8371-892481B427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460403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A4553B6-3825-4FB3-98AA-97F893654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0E0DF94-C314-4A64-8F15-12397A09A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DAA9E54-CF24-4EBC-A975-0453774D3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CC89B59-D84F-48AC-A0CB-AEAE93779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4E07574-8501-48BA-AB18-3E33F0BD6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009A9F-BB91-4F40-883B-A845E80DF34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618247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4D9A951-EEFC-4A4B-B2EB-94F68E11B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4251824-2A4A-4106-8E59-9FB97522A8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7597ACE0-FEF2-4BF8-B009-514A130602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75226CDD-A1B2-44D1-B251-C45CC6815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07A4F8C7-1E97-4C6A-96C8-5BAB3FDDA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5F3B256B-9475-466D-905C-F5849EFEE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2620E1-2AC8-4DF2-8371-892481B427E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222729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4656BB3-A2ED-4761-977F-19E23FA4B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DE69B639-2DC2-473A-9116-E0AC13F70D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E0C9CADB-93AA-4378-A92A-F34000A2AF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95003819-65DC-405B-A927-EB6F53B68C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3AA40A84-C95B-4C5D-8C63-CCC3913AE3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13EB30B0-7D98-4716-9CEC-39B120326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38FB86B5-155A-4EFD-A3A9-D44422064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7A7985DB-A6A6-4C73-8FF7-256A80366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E768AB-CA9D-4E35-BB9B-547D92EB50F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546467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28ACD9E-40F2-454C-B36B-EB523452D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37E8811D-3843-4269-A64D-99BCA0EC8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0CFA4DF8-7467-4155-8C27-B608CE257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E50BD198-D027-408D-AA88-0BD366AEF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924DA5-E491-4A5D-88FE-2504DFBBCCD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680067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E82E220C-33C4-460C-AA39-D97B50463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61CD66C2-A116-46A2-98B3-A18112FB0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865589A8-326F-4C37-BD2E-04F6BA213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941176-3455-4F50-90CB-938A5AEA2FA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76041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1BBD07F-5400-4C17-877D-C8E7A9ABF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B1D0364-460C-46D4-A289-430AD3C39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40980D02-F212-4BC1-9D2B-97B912C038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E207C93C-81F6-4C5D-A0DE-46DE0CF62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26A246AB-3018-489B-AA88-024AE70D5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B934500E-9EE3-45BE-98CA-AB5E33EBB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0BAE4C-AA4C-40F0-9B6A-F91063DF539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995101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BC6A408-9EAF-410B-8107-71A4D6C78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87AD98C0-B02F-468A-8565-7C4E642F01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D63E0AF1-AF16-4029-A16D-4BC51B6B43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40D094E3-760B-4B8C-A5FB-541DA36E3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D01FE9FE-87A6-4F58-9BE7-523002774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AD3A103-F098-42E4-BE3A-CD30F9213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F3BDC6-0458-4CAC-B375-F25BB9EE750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894398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3A82A84-B92F-4D8E-92F3-D8740699A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B7FC3327-0F55-4BDD-A7D7-E0AECD6D5A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F1F313F-1FB7-4F2E-8DD4-149D15D8B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19014B7-DB45-4A9C-A5C3-A0342A2CE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10F1DA1-C917-4361-B2EF-8EA0BF3A5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55B397-820A-455C-82F7-9425AEAA504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240809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DF2325EC-5805-481D-B960-4ADAEEB887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A3347811-0CA3-42F8-860A-0749CB579B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EE41BBB-C35A-497B-9026-7DB8B042E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080F9C3-34A5-473D-B979-955AF2113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D38E692-9BBB-4264-935C-8B68BF17B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8B2B13-91C8-45C4-A814-9802D419ED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29980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768AB-CA9D-4E35-BB9B-547D92EB50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8311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924DA5-E491-4A5D-88FE-2504DFBBCC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38489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941176-3455-4F50-90CB-938A5AEA2F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46464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0BAE4C-AA4C-40F0-9B6A-F91063DF53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8860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3BDC6-0458-4CAC-B375-F25BB9EE75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81700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0058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6323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6324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6325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2 w 1722"/>
                <a:gd name="T1" fmla="*/ 66 h 66"/>
                <a:gd name="T2" fmla="*/ 1722 w 1722"/>
                <a:gd name="T3" fmla="*/ 60 h 66"/>
                <a:gd name="T4" fmla="*/ 0 w 1722"/>
                <a:gd name="T5" fmla="*/ 0 h 66"/>
                <a:gd name="T6" fmla="*/ 0 w 1722"/>
                <a:gd name="T7" fmla="*/ 48 h 66"/>
                <a:gd name="T8" fmla="*/ 1722 w 1722"/>
                <a:gd name="T9" fmla="*/ 66 h 66"/>
                <a:gd name="T10" fmla="*/ 1722 w 1722"/>
                <a:gd name="T11" fmla="*/ 66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6327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37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5 w 975"/>
                <a:gd name="T1" fmla="*/ 48 h 101"/>
                <a:gd name="T2" fmla="*/ 97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5 w 975"/>
                <a:gd name="T9" fmla="*/ 48 h 101"/>
                <a:gd name="T10" fmla="*/ 975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8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4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41 w 2141"/>
                <a:gd name="T7" fmla="*/ 0 h 198"/>
                <a:gd name="T8" fmla="*/ 2141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6330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0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82 w 2517"/>
                <a:gd name="T1" fmla="*/ 276 h 276"/>
                <a:gd name="T2" fmla="*/ 2517 w 2517"/>
                <a:gd name="T3" fmla="*/ 204 h 276"/>
                <a:gd name="T4" fmla="*/ 2260 w 2517"/>
                <a:gd name="T5" fmla="*/ 0 h 276"/>
                <a:gd name="T6" fmla="*/ 0 w 2517"/>
                <a:gd name="T7" fmla="*/ 276 h 276"/>
                <a:gd name="T8" fmla="*/ 2182 w 2517"/>
                <a:gd name="T9" fmla="*/ 276 h 276"/>
                <a:gd name="T10" fmla="*/ 2182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6332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2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9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9 w 729"/>
                <a:gd name="T7" fmla="*/ 240 h 240"/>
                <a:gd name="T8" fmla="*/ 729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6334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4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9 w 729"/>
                <a:gd name="T1" fmla="*/ 318 h 318"/>
                <a:gd name="T2" fmla="*/ 729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9 w 729"/>
                <a:gd name="T9" fmla="*/ 318 h 318"/>
                <a:gd name="T10" fmla="*/ 729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6336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6337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6338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8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6340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0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6342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6343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6344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4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6346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6347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7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2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6349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9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6351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6352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6353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6354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6355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6356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6357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6358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1068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56360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6361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sp>
        <p:nvSpPr>
          <p:cNvPr id="56362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56363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6364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6365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6366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88215A70-34E2-4459-B097-05E1CF1DD1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7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8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53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136F8C52-4928-4EFF-821E-660FB1EFB2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077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246E09B7-665E-4C16-B2E5-3FC8620489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41F10B1F-5D24-412F-BBC8-7DE7166B98B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9340D11-6EE7-4FE8-BD2B-33671BE8E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1621B3B-0343-47E8-BCC2-EB07BE01B0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2C469FF-5C34-4E44-8929-ED101D848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B9EB6D7-7E1F-4718-A958-6A8B284EE7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44FC41A-9A34-4C5D-81FB-C38F79F68A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8215A70-34E2-4459-B097-05E1CF1DD1B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10028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4" Type="http://schemas.openxmlformats.org/officeDocument/2006/relationships/comments" Target="../comments/commen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www.krugosvet.ru/images/1009584_9584_101.jpg" TargetMode="External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70" y="0"/>
            <a:ext cx="9155470" cy="7957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00364" y="3143248"/>
            <a:ext cx="6143636" cy="1857388"/>
          </a:xfrm>
        </p:spPr>
        <p:txBody>
          <a:bodyPr>
            <a:noAutofit/>
          </a:bodyPr>
          <a:lstStyle/>
          <a:p>
            <a:r>
              <a:rPr lang="ru-RU" sz="6600" dirty="0" smtClean="0">
                <a:solidFill>
                  <a:srgbClr val="FF0000"/>
                </a:solidFill>
              </a:rPr>
              <a:t>Голограмма – шаг в будущее</a:t>
            </a:r>
            <a:endParaRPr lang="ru-RU" sz="66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28860" y="260648"/>
            <a:ext cx="6535628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Выполн</a:t>
            </a:r>
            <a:r>
              <a:rPr lang="ru-RU" sz="2800" b="1" dirty="0">
                <a:solidFill>
                  <a:schemeClr val="bg1"/>
                </a:solidFill>
              </a:rPr>
              <a:t>ил студент Шаров Владимир</a:t>
            </a:r>
          </a:p>
          <a:p>
            <a:pPr algn="r"/>
            <a:r>
              <a:rPr lang="ru-RU" sz="2800" b="1" dirty="0">
                <a:solidFill>
                  <a:schemeClr val="bg1"/>
                </a:solidFill>
              </a:rPr>
              <a:t>Колледж </a:t>
            </a:r>
            <a:r>
              <a:rPr lang="ru-RU" sz="2800" b="1" dirty="0" err="1">
                <a:solidFill>
                  <a:schemeClr val="bg1"/>
                </a:solidFill>
              </a:rPr>
              <a:t>ИСТиС</a:t>
            </a:r>
            <a:endParaRPr lang="ru-RU" sz="2800" b="1" dirty="0">
              <a:solidFill>
                <a:schemeClr val="bg1"/>
              </a:solidFill>
            </a:endParaRPr>
          </a:p>
          <a:p>
            <a:pPr algn="r"/>
            <a:r>
              <a:rPr lang="ru-RU" sz="2800" b="1" dirty="0">
                <a:solidFill>
                  <a:schemeClr val="bg1"/>
                </a:solidFill>
              </a:rPr>
              <a:t>Мпк-102</a:t>
            </a:r>
          </a:p>
          <a:p>
            <a:pPr algn="r"/>
            <a:r>
              <a:rPr lang="ru-RU" sz="2800" b="1" dirty="0">
                <a:solidFill>
                  <a:schemeClr val="bg1"/>
                </a:solidFill>
              </a:rPr>
              <a:t>Руководитель:</a:t>
            </a:r>
          </a:p>
          <a:p>
            <a:pPr algn="r"/>
            <a:r>
              <a:rPr lang="ru-RU" sz="2800" b="1" dirty="0">
                <a:solidFill>
                  <a:schemeClr val="bg1"/>
                </a:solidFill>
              </a:rPr>
              <a:t>С.А. Кондаков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97632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56" y="0"/>
            <a:ext cx="916225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блачко с текстом: овальное 4">
            <a:extLst>
              <a:ext uri="{FF2B5EF4-FFF2-40B4-BE49-F238E27FC236}">
                <a16:creationId xmlns="" xmlns:a16="http://schemas.microsoft.com/office/drawing/2014/main" id="{B8F8C0D4-5458-4BB4-A210-9DF728485AB8}"/>
              </a:ext>
            </a:extLst>
          </p:cNvPr>
          <p:cNvSpPr/>
          <p:nvPr/>
        </p:nvSpPr>
        <p:spPr>
          <a:xfrm rot="10800000">
            <a:off x="4572000" y="2439472"/>
            <a:ext cx="4104456" cy="2304256"/>
          </a:xfrm>
          <a:prstGeom prst="wedgeEllipseCallou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9A9D370-9F70-4B2C-8F28-8A56F9B0CE9B}"/>
              </a:ext>
            </a:extLst>
          </p:cNvPr>
          <p:cNvSpPr txBox="1"/>
          <p:nvPr/>
        </p:nvSpPr>
        <p:spPr>
          <a:xfrm>
            <a:off x="5364088" y="2780928"/>
            <a:ext cx="28803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Голография основывается на двух физических явлениях - дифракции и интерференции световых волн.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109035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5516" y="-17100"/>
            <a:ext cx="7956376" cy="1285860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голографии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142984"/>
            <a:ext cx="8643966" cy="4597179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рассматривать голограмму в микроскоп, то в простейшем случае видна система чередующихся светлых и тёмных полос.</a:t>
            </a:r>
            <a:endParaRPr lang="ru-RU" sz="2400" dirty="0"/>
          </a:p>
          <a:p>
            <a:pPr marL="0" lvl="1" indent="0" algn="just">
              <a:lnSpc>
                <a:spcPct val="150000"/>
              </a:lnSpc>
              <a:spcBef>
                <a:spcPts val="0"/>
              </a:spcBef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того чтобы увидеть изображение предмета, голограмму необходимо просветить той же опорной волной, которая использовалась при её получении. </a:t>
            </a:r>
          </a:p>
          <a:p>
            <a:pPr marL="0" lvl="1" indent="0" algn="just">
              <a:lnSpc>
                <a:spcPct val="150000"/>
              </a:lnSpc>
              <a:spcBef>
                <a:spcPts val="0"/>
              </a:spcBef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простейшем случае - интерференции двух плоских волн (двух параллельных пучков) - голограмма представляет собой обычную дифракционную решётку.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1455" y="1268760"/>
            <a:ext cx="8501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</p:spTree>
    <p:extLst>
      <p:ext uri="{BB962C8B-B14F-4D97-AF65-F5344CB8AC3E}">
        <p14:creationId xmlns="" xmlns:p14="http://schemas.microsoft.com/office/powerpoint/2010/main" val="12054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а интерференц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5892116" cy="424847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929058" y="4071942"/>
            <a:ext cx="481883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рассматривать голограмму в микроскоп, то в простейшем случае видна система чередующихся светлых и тёмных полос. </a:t>
            </a:r>
          </a:p>
        </p:txBody>
      </p:sp>
    </p:spTree>
    <p:extLst>
      <p:ext uri="{BB962C8B-B14F-4D97-AF65-F5344CB8AC3E}">
        <p14:creationId xmlns="" xmlns:p14="http://schemas.microsoft.com/office/powerpoint/2010/main" val="1451308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194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4286256"/>
            <a:ext cx="8766991" cy="135732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того чтобы увидеть изображение предмета, голограмму необходимо просветить той же опорной волной, которая использовалась при её получении. </a:t>
            </a:r>
          </a:p>
          <a:p>
            <a:pPr marL="0" indent="0" algn="just"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822267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Уникальное свойство голографии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4500570"/>
            <a:ext cx="8072494" cy="1224136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Голограммы обладают уникальным свойством - восстанавливать полноценное объемное изображение реальных предметов.</a:t>
            </a:r>
          </a:p>
        </p:txBody>
      </p:sp>
      <p:pic>
        <p:nvPicPr>
          <p:cNvPr id="25602" name="Picture 2" descr="http://www.iphones.ru/wp-content/uploads/2008/06/hol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908720"/>
            <a:ext cx="5357850" cy="35123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8314444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dic.academic.ru/pictures/enc_colier/6478_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194614"/>
            <a:ext cx="5855600" cy="6468772"/>
          </a:xfrm>
          <a:prstGeom prst="rect">
            <a:avLst/>
          </a:prstGeom>
          <a:noFill/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73722" y="2492896"/>
            <a:ext cx="3672408" cy="1143000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Наблюдение голографии</a:t>
            </a:r>
          </a:p>
        </p:txBody>
      </p:sp>
    </p:spTree>
    <p:extLst>
      <p:ext uri="{BB962C8B-B14F-4D97-AF65-F5344CB8AC3E}">
        <p14:creationId xmlns="" xmlns:p14="http://schemas.microsoft.com/office/powerpoint/2010/main" val="21362040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332656"/>
            <a:ext cx="8784976" cy="561662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Современные голограммы наблюдают при освещении обычными источниками света, и полноценная объемность в комбинации с высокой точностью передачи фактуры поверхностей обеспечивает полный эффект присутствия.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Важными этапами дальнейшего развития голографии явилось доказательство возможности записи и воспроизведения состояния поляризации излучения путем регистрации голограмм в средах с фотоиндуцированной анизотропией</a:t>
            </a:r>
            <a:r>
              <a:rPr lang="en-US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itchFamily="18" charset="0"/>
              </a:rPr>
              <a:t>(Ш.Д. </a:t>
            </a:r>
            <a:r>
              <a:rPr lang="ru-RU" dirty="0" err="1">
                <a:latin typeface="Times New Roman" panose="02020603050405020304" pitchFamily="18" charset="0"/>
                <a:cs typeface="Times New Roman" pitchFamily="18" charset="0"/>
              </a:rPr>
              <a:t>Какичашвили</a:t>
            </a:r>
            <a:r>
              <a:rPr lang="ru-RU" dirty="0">
                <a:latin typeface="Times New Roman" panose="02020603050405020304" pitchFamily="18" charset="0"/>
                <a:cs typeface="Times New Roman" pitchFamily="18" charset="0"/>
              </a:rPr>
              <a:t> - 1972-1978 </a:t>
            </a:r>
            <a:r>
              <a:rPr lang="ru-RU" dirty="0" err="1">
                <a:latin typeface="Times New Roman" panose="02020603050405020304" pitchFamily="18" charset="0"/>
                <a:cs typeface="Times New Roman" pitchFamily="18" charset="0"/>
              </a:rPr>
              <a:t>г.г</a:t>
            </a:r>
            <a:r>
              <a:rPr lang="ru-RU" dirty="0">
                <a:latin typeface="Times New Roman" panose="02020603050405020304" pitchFamily="18" charset="0"/>
                <a:cs typeface="Times New Roman" pitchFamily="18" charset="0"/>
              </a:rPr>
              <a:t>.)</a:t>
            </a:r>
          </a:p>
        </p:txBody>
      </p:sp>
    </p:spTree>
    <p:extLst>
      <p:ext uri="{BB962C8B-B14F-4D97-AF65-F5344CB8AC3E}">
        <p14:creationId xmlns="" xmlns:p14="http://schemas.microsoft.com/office/powerpoint/2010/main" val="27400049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16632"/>
            <a:ext cx="7886700" cy="759618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 получения голограммы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80728"/>
            <a:ext cx="8712968" cy="5196235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Лазером подается луч на делитель. </a:t>
            </a:r>
          </a:p>
          <a:p>
            <a:pPr marL="0" indent="0" algn="just">
              <a:buNone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После деления один поток световой волны уходит через линзу на зеркало и отражаясь от зеркала попадает на фотопластинку. </a:t>
            </a:r>
          </a:p>
          <a:p>
            <a:pPr marL="0" indent="0" algn="just">
              <a:buNone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Другой поток световой волны уходит через линзу на второе зеркало, отражается от него, попадает на объект и далее, отражаясь от объекта также попадает на фотопластинку. 	</a:t>
            </a:r>
          </a:p>
          <a:p>
            <a:pPr marL="0" indent="0" algn="just">
              <a:buNone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Два потока световых волн объединяясь на фотопластинке образуют голографический объект.</a:t>
            </a:r>
            <a:endParaRPr lang="ru-RU" b="1" dirty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037989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="" xmlns:a16="http://schemas.microsoft.com/office/drawing/2014/main" id="{C69C940C-9948-4F2E-8A0B-FAA11F6F4D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6734" y="260648"/>
            <a:ext cx="9100979" cy="65973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355611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8" y="-99393"/>
            <a:ext cx="9167867" cy="6841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блачко с текстом: овальное 5">
            <a:extLst>
              <a:ext uri="{FF2B5EF4-FFF2-40B4-BE49-F238E27FC236}">
                <a16:creationId xmlns="" xmlns:a16="http://schemas.microsoft.com/office/drawing/2014/main" id="{30B4626B-65D1-4EAB-8C53-217FB1944F93}"/>
              </a:ext>
            </a:extLst>
          </p:cNvPr>
          <p:cNvSpPr/>
          <p:nvPr/>
        </p:nvSpPr>
        <p:spPr>
          <a:xfrm rot="10800000">
            <a:off x="638386" y="3068960"/>
            <a:ext cx="6871931" cy="3606459"/>
          </a:xfrm>
          <a:prstGeom prst="wedgeEllipseCallou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C2E1D5E-75D9-4F85-8283-467F1ECFD511}"/>
              </a:ext>
            </a:extLst>
          </p:cNvPr>
          <p:cNvSpPr txBox="1"/>
          <p:nvPr/>
        </p:nvSpPr>
        <p:spPr>
          <a:xfrm>
            <a:off x="1403648" y="3579528"/>
            <a:ext cx="555756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Физическая идея состоит в том, что при наложении двух световых пучков, при определенных условиях возникает интерференционная картина, то есть в пространстве возникают максимумы и минимумы интенсивности света. Для того, чтобы эта интерференционная картина была устойчивой в течение времени, необходимого для наблюдения, и ее можно было записать, эти две световых волны должны быть согласованы в пространстве и во времени. 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22820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9"/>
            <a:ext cx="7886700" cy="792088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052736"/>
            <a:ext cx="7886700" cy="864096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изучить голографическую иллюзию и выполнить макет для демонстрации.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832"/>
            <a:ext cx="9144000" cy="494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8534457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85860"/>
            <a:ext cx="8640960" cy="3974198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	Когда  впервые увидел голограмму , я поставил перед собой задачу: разобраться в том, что такое голография, каковы физические основы этого метода, чем голограмма отличается от фотографии. </a:t>
            </a:r>
          </a:p>
          <a:p>
            <a:pPr marL="0" indent="0" algn="just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	Особенное внимание хотелось бы уделить вопросам применения и развития голографии, ведь голографические технологии – это технологии будущего.</a:t>
            </a:r>
          </a:p>
        </p:txBody>
      </p:sp>
    </p:spTree>
    <p:extLst>
      <p:ext uri="{BB962C8B-B14F-4D97-AF65-F5344CB8AC3E}">
        <p14:creationId xmlns="" xmlns:p14="http://schemas.microsoft.com/office/powerpoint/2010/main" val="10434195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260648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же используют голограммы?</a:t>
            </a:r>
          </a:p>
        </p:txBody>
      </p:sp>
    </p:spTree>
    <p:extLst>
      <p:ext uri="{BB962C8B-B14F-4D97-AF65-F5344CB8AC3E}">
        <p14:creationId xmlns="" xmlns:p14="http://schemas.microsoft.com/office/powerpoint/2010/main" val="30329838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71" y="0"/>
            <a:ext cx="91683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57B1CC7-E771-4346-A489-85F7FBCDABAA}"/>
              </a:ext>
            </a:extLst>
          </p:cNvPr>
          <p:cNvSpPr txBox="1"/>
          <p:nvPr/>
        </p:nvSpPr>
        <p:spPr>
          <a:xfrm>
            <a:off x="5129402" y="365126"/>
            <a:ext cx="401459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Современная 3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ru-RU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голограмма – это, по сути, трёхмерная проекция объемного изображения конкретного предмета. 3D-голограмма уверенно осваивает самые различные сферы человеческой деятельности. 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600188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0"/>
            <a:ext cx="990059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08353" y="2852936"/>
            <a:ext cx="2664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FF0000"/>
                </a:solidFill>
              </a:rPr>
              <a:t>Медицина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57A7B9B-01BA-442E-903C-69E00AC8920C}"/>
              </a:ext>
            </a:extLst>
          </p:cNvPr>
          <p:cNvSpPr txBox="1"/>
          <p:nvPr/>
        </p:nvSpPr>
        <p:spPr>
          <a:xfrm>
            <a:off x="3143240" y="4001294"/>
            <a:ext cx="59724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Такие интерактивные трехмерные изображения можно делать в режиме реального времени на базе данных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Кардиолог может во всех деталях изучать и рассматривать голограмму сердца, «парящую» в воздухе, прямо во время проведения малоинвазивной .При этом ему не понадобятся специальные очки. Применение трехмерных изображений поможет в проведении малоинвазивных операций на сердце и не только. 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734951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8A333185-7765-44CA-9528-8B96B7F8FA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4950" y="5679"/>
            <a:ext cx="9158244" cy="68523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D809450-3E85-4AB2-8EEB-AB06147672D4}"/>
              </a:ext>
            </a:extLst>
          </p:cNvPr>
          <p:cNvSpPr txBox="1"/>
          <p:nvPr/>
        </p:nvSpPr>
        <p:spPr>
          <a:xfrm>
            <a:off x="107504" y="5139797"/>
            <a:ext cx="89289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Направление трехмерного телевизионного изображения вовсю развивается для тех, кому эта технология нравится и подходит. Исследователь Дэниэл Смолли из MIT </a:t>
            </a:r>
            <a:r>
              <a:rPr lang="ru-RU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Media</a:t>
            </a:r>
            <a: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Lab</a:t>
            </a:r>
            <a: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недавно предложил недорогую технологию для истинно голографического телевидения, основанную на использовании оптического чипа. 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Первые поколения голографических телевизоров уже существуют.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272F7C0-5720-4D78-AD1E-7AE17DCBBA93}"/>
              </a:ext>
            </a:extLst>
          </p:cNvPr>
          <p:cNvSpPr txBox="1"/>
          <p:nvPr/>
        </p:nvSpPr>
        <p:spPr>
          <a:xfrm>
            <a:off x="4644008" y="44624"/>
            <a:ext cx="4392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Применение голограмм в телевидении</a:t>
            </a:r>
          </a:p>
          <a:p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568254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8162"/>
            <a:ext cx="916834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931441" y="548680"/>
            <a:ext cx="504056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Японские эксперты считают, что голографическое телевидение станет мейнстримом до 2020 года и предлагают транслировать Чемпионат мира по футболу 2022 в таком формате.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Не так давно премьер Турции выступил перед сторонниками в виде 3D-голограммы – «голографический премьер», возвышаясь над залом и растворяясь в пространстве.</a:t>
            </a:r>
          </a:p>
          <a:p>
            <a:pPr algn="just"/>
            <a:endParaRPr lang="ru-RU" sz="2000" dirty="0"/>
          </a:p>
        </p:txBody>
      </p:sp>
      <p:sp>
        <p:nvSpPr>
          <p:cNvPr id="8" name="Овальная выноска 7"/>
          <p:cNvSpPr/>
          <p:nvPr/>
        </p:nvSpPr>
        <p:spPr>
          <a:xfrm>
            <a:off x="179512" y="1124744"/>
            <a:ext cx="2736304" cy="1423671"/>
          </a:xfrm>
          <a:prstGeom prst="wedgeEllipseCallou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Будущее за голограммой</a:t>
            </a:r>
          </a:p>
        </p:txBody>
      </p:sp>
    </p:spTree>
    <p:extLst>
      <p:ext uri="{BB962C8B-B14F-4D97-AF65-F5344CB8AC3E}">
        <p14:creationId xmlns="" xmlns:p14="http://schemas.microsoft.com/office/powerpoint/2010/main" val="35324971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2FD8571-EADE-4E1A-9976-F3C31ECE3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974423A9-BEE2-4521-B8CB-76F4D6ED46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996" y="-1"/>
            <a:ext cx="9184889" cy="68571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E3F993C-1F91-47A4-A3E8-4D6ADC7703FA}"/>
              </a:ext>
            </a:extLst>
          </p:cNvPr>
          <p:cNvSpPr txBox="1"/>
          <p:nvPr/>
        </p:nvSpPr>
        <p:spPr>
          <a:xfrm>
            <a:off x="0" y="5011341"/>
            <a:ext cx="322750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Применение голограмм в процессе обучения и в презентациях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519142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60648"/>
            <a:ext cx="8496944" cy="4351338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	Уникальные возможность трехмерных голограмм – показывать объект на 360 градусов и позволять человеку взаимодействовать с ним: крутить, увеличивать и уменьшать, смотреть меню, изучать план здания.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	Всё это делает процесс демонстрации и обучения более интерактивным, глубоким и интересным.</a:t>
            </a:r>
          </a:p>
          <a:p>
            <a:pPr marL="0" indent="0" algn="just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	Голограммы начинают помогать людям и за пределами вымышленного мира. </a:t>
            </a:r>
          </a:p>
          <a:p>
            <a:pPr marL="0" indent="0" algn="just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	Они переводчики, учителя и хранители памяти в реальной жизни.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0505914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165EA8D-CFA4-40B4-947A-A79CB508D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F68FD22D-41EE-435B-AFF3-BEE5A82012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6288"/>
            <a:ext cx="9107678" cy="68642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791CFD8-8C50-4406-9E94-1C03BD341E77}"/>
              </a:ext>
            </a:extLst>
          </p:cNvPr>
          <p:cNvSpPr txBox="1"/>
          <p:nvPr/>
        </p:nvSpPr>
        <p:spPr>
          <a:xfrm>
            <a:off x="251520" y="116632"/>
            <a:ext cx="36724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Применение голограмм в рекламе</a:t>
            </a:r>
          </a:p>
          <a:p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894843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3E70EE7D-54A8-4D6B-8398-715C2A7564F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00034" y="44624"/>
            <a:ext cx="8536462" cy="6249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Голографическая реклама - это картинки и видеоролики, перегоняемые в специальный голографический проектор для рекламы и проецируемые в воздухе, при помощи вращения голографического дисплея.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Голографический реклама проецируется в воздухе в виде объёмной 3D-голограммы. 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Использование новых технологий может стать достаточно интересным способом привлечения потребителя. 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Так, бельгийский оператор связи устроил необычную рекламную акцию, а сотне счастливчиков еще и подарил 6-метровую голографическую 3D-статую в городе.</a:t>
            </a:r>
          </a:p>
          <a:p>
            <a:pPr marL="0" indent="0">
              <a:buNone/>
            </a:pPr>
            <a:endParaRPr lang="ru-RU" sz="3200" dirty="0"/>
          </a:p>
        </p:txBody>
      </p:sp>
    </p:spTree>
    <p:extLst>
      <p:ext uri="{BB962C8B-B14F-4D97-AF65-F5344CB8AC3E}">
        <p14:creationId xmlns="" xmlns:p14="http://schemas.microsoft.com/office/powerpoint/2010/main" val="2490339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1206"/>
            <a:ext cx="2224985" cy="1325563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889306261"/>
              </p:ext>
            </p:extLst>
          </p:nvPr>
        </p:nvGraphicFramePr>
        <p:xfrm>
          <a:off x="-55280" y="1124744"/>
          <a:ext cx="8424936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Голограмма Коктейль"/>
          <p:cNvPicPr>
            <a:picLocks noGrp="1"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92080" y="260648"/>
            <a:ext cx="3707904" cy="51899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7868897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48" y="-5784"/>
            <a:ext cx="913994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364" y="137662"/>
            <a:ext cx="2592288" cy="1687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ctr">
              <a:lnSpc>
                <a:spcPct val="150000"/>
              </a:lnSpc>
            </a:pPr>
            <a:r>
              <a:rPr lang="ru-RU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Применение голограмм в шоу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ru-RU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бизнесе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DD7FCA5-AE72-4479-9A46-CF1BB99200DF}"/>
              </a:ext>
            </a:extLst>
          </p:cNvPr>
          <p:cNvSpPr txBox="1"/>
          <p:nvPr/>
        </p:nvSpPr>
        <p:spPr>
          <a:xfrm>
            <a:off x="2833676" y="83059"/>
            <a:ext cx="6074965" cy="1704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just">
              <a:lnSpc>
                <a:spcPct val="150000"/>
              </a:lnSpc>
            </a:pPr>
            <a: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Использование голографии в шоу-бизнесе уже не ново. Можно почти со 100% вероятностью сказать, что в ближайшее время коммерческое использование этой технологии будет приобретать глобальные масштабы.</a:t>
            </a:r>
          </a:p>
        </p:txBody>
      </p:sp>
    </p:spTree>
    <p:extLst>
      <p:ext uri="{BB962C8B-B14F-4D97-AF65-F5344CB8AC3E}">
        <p14:creationId xmlns="" xmlns:p14="http://schemas.microsoft.com/office/powerpoint/2010/main" val="18077282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467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19672" y="-32945"/>
            <a:ext cx="7886700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just">
              <a:lnSpc>
                <a:spcPct val="150000"/>
              </a:lnSpc>
            </a:pPr>
            <a:r>
              <a:rPr lang="ru-RU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Применение голограмм в развлечениях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6C09FF1-B55C-48A9-BED5-08FDF446173B}"/>
              </a:ext>
            </a:extLst>
          </p:cNvPr>
          <p:cNvSpPr txBox="1"/>
          <p:nvPr/>
        </p:nvSpPr>
        <p:spPr>
          <a:xfrm>
            <a:off x="4067944" y="3284984"/>
            <a:ext cx="50760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1000"/>
              </a:spcAft>
            </a:pPr>
            <a: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Благодаря развитию современных технологий, возникают совершенно новые и уникальные виды развлечений. Например, лотерея </a:t>
            </a:r>
            <a:r>
              <a:rPr lang="ru-RU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Hololoto</a:t>
            </a:r>
            <a: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которая предлагает инновационную, запатентованную лотерейную систему, действующую на основе голографических технологий, создающих трехмерную визуализацию. </a:t>
            </a:r>
          </a:p>
        </p:txBody>
      </p:sp>
    </p:spTree>
    <p:extLst>
      <p:ext uri="{BB962C8B-B14F-4D97-AF65-F5344CB8AC3E}">
        <p14:creationId xmlns="" xmlns:p14="http://schemas.microsoft.com/office/powerpoint/2010/main" val="24253807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1600" y="183991"/>
            <a:ext cx="7992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Моя голограмма, сделанная своими руками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53A5256-D592-4177-8B74-0CF71A5ED46F}"/>
              </a:ext>
            </a:extLst>
          </p:cNvPr>
          <p:cNvSpPr txBox="1"/>
          <p:nvPr/>
        </p:nvSpPr>
        <p:spPr>
          <a:xfrm>
            <a:off x="323529" y="5181292"/>
            <a:ext cx="4248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Представьте, что вам подарили голограмму. «Зачем мне она? – спросите вы.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072793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8413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9530" y="0"/>
            <a:ext cx="8914470" cy="289329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правоохранительных органов поможет лучше создавать фоторобот, изучать место преступления. </a:t>
            </a:r>
          </a:p>
          <a:p>
            <a:pPr marL="0" indent="0" algn="just">
              <a:buNone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Свойства голографии трудно переоценить – у нее широчайшие перспективы применения. </a:t>
            </a:r>
          </a:p>
          <a:p>
            <a:pPr marL="0" indent="0" algn="just">
              <a:buNone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Интересную мысль высказал по этому поводу американский ученый Д.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Строук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«Голограмма хранит световые волны подобно тому, как фортепиано хранит музыкальные звуки.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01449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529" y="0"/>
            <a:ext cx="4931644" cy="25907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0"/>
            <a:ext cx="4211960" cy="263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-13020" y="2636912"/>
            <a:ext cx="4945059" cy="42210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AFB33F5-8B29-4EB3-9781-E4C54FF98242}"/>
              </a:ext>
            </a:extLst>
          </p:cNvPr>
          <p:cNvSpPr txBox="1"/>
          <p:nvPr/>
        </p:nvSpPr>
        <p:spPr>
          <a:xfrm>
            <a:off x="300930" y="1861004"/>
            <a:ext cx="4415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Вот, что нам потребовалось для создания голограммы</a:t>
            </a:r>
            <a:endParaRPr lang="ru-RU" sz="1600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E8DD265-C30B-4C5D-B3DE-CEBC92715BFE}"/>
              </a:ext>
            </a:extLst>
          </p:cNvPr>
          <p:cNvSpPr txBox="1"/>
          <p:nvPr/>
        </p:nvSpPr>
        <p:spPr>
          <a:xfrm>
            <a:off x="5148063" y="2636912"/>
            <a:ext cx="3888433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Коробка из-под CD-диска</a:t>
            </a:r>
          </a:p>
          <a:p>
            <a:pPr algn="just">
              <a:lnSpc>
                <a:spcPct val="150000"/>
              </a:lnSpc>
            </a:pP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Острый нож</a:t>
            </a:r>
          </a:p>
          <a:p>
            <a:pPr algn="just">
              <a:lnSpc>
                <a:spcPct val="150000"/>
              </a:lnSpc>
            </a:pP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Ножницы</a:t>
            </a:r>
          </a:p>
          <a:p>
            <a:pPr algn="just">
              <a:lnSpc>
                <a:spcPct val="150000"/>
              </a:lnSpc>
            </a:pP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Скотч или горячий клей</a:t>
            </a:r>
          </a:p>
          <a:p>
            <a:pPr algn="just">
              <a:lnSpc>
                <a:spcPct val="150000"/>
              </a:lnSpc>
            </a:pP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5. Карандаш</a:t>
            </a:r>
          </a:p>
          <a:p>
            <a:pPr algn="just">
              <a:lnSpc>
                <a:spcPct val="150000"/>
              </a:lnSpc>
            </a:pP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6. Линейка</a:t>
            </a:r>
          </a:p>
          <a:p>
            <a:pPr algn="just">
              <a:lnSpc>
                <a:spcPct val="150000"/>
              </a:lnSpc>
            </a:pP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7. Обычная бумага в клетку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670486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Голограмма своими руками. Рисуем светом">
            <a:extLst>
              <a:ext uri="{FF2B5EF4-FFF2-40B4-BE49-F238E27FC236}">
                <a16:creationId xmlns="" xmlns:a16="http://schemas.microsoft.com/office/drawing/2014/main" id="{FCE73DAD-7796-4B39-9875-1F560AE48C8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235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6180692-39A2-469E-AC72-E053B8F1F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9832" y="692696"/>
            <a:ext cx="3096344" cy="543594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Ход работы: </a:t>
            </a:r>
            <a:br>
              <a:rPr lang="ru-RU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7200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65CF857-961B-4FBC-B774-4FB60BAB4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4553744"/>
            <a:ext cx="4752528" cy="230425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Первым делом, нарисуем на бумаге шаблон. Удобно использовать бумагу в клеточку, так как она уже разлинована и поможет рисовать перпендикулярные линии.  </a:t>
            </a:r>
          </a:p>
          <a:p>
            <a:endParaRPr lang="ru-RU" sz="3600" dirty="0"/>
          </a:p>
        </p:txBody>
      </p:sp>
    </p:spTree>
    <p:extLst>
      <p:ext uri="{BB962C8B-B14F-4D97-AF65-F5344CB8AC3E}">
        <p14:creationId xmlns="" xmlns:p14="http://schemas.microsoft.com/office/powerpoint/2010/main" val="3805076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87" y="-5628"/>
            <a:ext cx="91733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5628"/>
            <a:ext cx="9036496" cy="2062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just">
              <a:lnSpc>
                <a:spcPct val="150000"/>
              </a:lnSpc>
            </a:pP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Иллюзия голограммы на протяжении длительного времени была предметом размышления ученых, артистов и фокусников. </a:t>
            </a:r>
          </a:p>
          <a:p>
            <a:pPr indent="450215" algn="just">
              <a:lnSpc>
                <a:spcPct val="150000"/>
              </a:lnSpc>
            </a:pP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Инженеры усовершенствовали устройства по воспроизведению прозрачных призраков, появляющихся там, где на самом деле ничего нет.</a:t>
            </a:r>
          </a:p>
        </p:txBody>
      </p:sp>
    </p:spTree>
    <p:extLst>
      <p:ext uri="{BB962C8B-B14F-4D97-AF65-F5344CB8AC3E}">
        <p14:creationId xmlns="" xmlns:p14="http://schemas.microsoft.com/office/powerpoint/2010/main" val="24467338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60648"/>
            <a:ext cx="8864101" cy="388843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	На пластике обвести маркером 4 трапеции и вырезать их.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Когда они будут готовы, полосками скотча (или же горячим клеем) скрепить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	Теперь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необходимо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склеить 4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трапеции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так, чтобы получилась объёмная усечённая пирамида с 4-мя гранями.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	Клей нужно наносить аккуратно, чтобы он не затекал на гладкие поверхности, а оставался только на рёбрах пирамиды.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177357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710E81D-E7A5-4E88-9267-4AEE2D7E4FE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20"/>
            <a:ext cx="9144000" cy="68494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304514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9F77DAD-4AB5-4158-BA44-1EC87899D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2EC2B528-6262-4522-B38F-185FF4F5DA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973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538187E-1AB6-4F6F-9BAA-DA6167940CD9}"/>
              </a:ext>
            </a:extLst>
          </p:cNvPr>
          <p:cNvSpPr txBox="1"/>
          <p:nvPr/>
        </p:nvSpPr>
        <p:spPr>
          <a:xfrm>
            <a:off x="141375" y="4797152"/>
            <a:ext cx="88569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Теперь 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необходимо 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склеить 4 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детали 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так, чтобы получилась объёмная усечённая пирамида с 4-мя гранями. Клей нужно наносить аккуратно, чтобы он не затекал на гладкие поверхности, а оставался только на рёбрах пирамиды. Вместо клея можно использовать маленькие кусочки прозрачного скотча. 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1734123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05332" y="332656"/>
            <a:ext cx="626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</a:rPr>
              <a:t>Что  же такое голограмма ?</a:t>
            </a:r>
          </a:p>
        </p:txBody>
      </p:sp>
    </p:spTree>
    <p:extLst>
      <p:ext uri="{BB962C8B-B14F-4D97-AF65-F5344CB8AC3E}">
        <p14:creationId xmlns="" xmlns:p14="http://schemas.microsoft.com/office/powerpoint/2010/main" val="40668841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0034" y="1214422"/>
            <a:ext cx="8352928" cy="208823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32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Если вы вырезали единую выкройку, то желательно прочертить чем-то острым неглубокие бороздки в местах рёбер пирамидки, прежде чем сгибать выкройку. </a:t>
            </a:r>
          </a:p>
          <a:p>
            <a:pPr marL="0" indent="0" algn="just">
              <a:buNone/>
            </a:pPr>
            <a:r>
              <a:rPr lang="ru-RU" sz="32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Это позволит сделать красивые ровные изгибы.</a:t>
            </a:r>
          </a:p>
          <a:p>
            <a:pPr algn="just"/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747367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824" y="116632"/>
            <a:ext cx="3223270" cy="1325563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68760"/>
            <a:ext cx="8750796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Благодаря проведенной работе я изучил технологию создания голограмм и создал свою собственную версию голограммы своими руками. 	Познакомился с историей создания голограмм, узнал, где используются голограммы в нашей жизни.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Таким образом, выполнив данную работу, я узнал много нового о голографии, разобрался в физических основах этого явления.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Таким образом, задачи исследовательской работы считаю решены, поставленная цель достигнута.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629294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620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2780928"/>
            <a:ext cx="8712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</a:p>
        </p:txBody>
      </p:sp>
    </p:spTree>
    <p:extLst>
      <p:ext uri="{BB962C8B-B14F-4D97-AF65-F5344CB8AC3E}">
        <p14:creationId xmlns="" xmlns:p14="http://schemas.microsoft.com/office/powerpoint/2010/main" val="2750680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6632"/>
            <a:ext cx="7886700" cy="435133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Голография — одно из интереснейших и завораживающих достижений современной науки и техники.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Это метод получения объемного изображения. </a:t>
            </a:r>
            <a:r>
              <a:rPr lang="ru-RU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следствие голограмма — это продукт голографии.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Голограммы обладают уникальным свойством. Они дают нам возможность увидеть объемное изображение предметов.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Конечно, не каждый человек знает, что такое голограмма.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Но я уверен, что любой из нас, увидев её будет в неописуемом восторге.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80091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332656"/>
            <a:ext cx="78867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Актуальность выбранной темы.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Выбранная мной тема является актуальной, так как у голографии определенно есть будущее.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Главным образом оно заключается в визуальных развлечениях, в создании трехмерных сцен. Человек сможет реально видеть объекты и людей, смотреть спектакли. При этом всё что будет происходить вокруг него будет лишь так называемой иллюзией, объёмной картинкой.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В недалеком будущем будет широко использоваться трехмерное голографическое телевидение. Также предстоит широкое использование 3D-голографической визуализации для проведения операций в области кардиохирургии и других направлений медицины.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29426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1922" y="404664"/>
            <a:ext cx="4359428" cy="1214422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 родилась идея?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4182" y="1700808"/>
            <a:ext cx="4714908" cy="4104456"/>
          </a:xfrm>
        </p:spPr>
        <p:txBody>
          <a:bodyPr>
            <a:norm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Идеи и принципы голографии сформулировал в 1948 г. венгерский физик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Деннис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Габор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это иногда бывает в науке, идея голографии родилась при разработке совсем другой проблемы — усовершенствования электронного микроскопа.</a:t>
            </a:r>
          </a:p>
        </p:txBody>
      </p:sp>
      <p:pic>
        <p:nvPicPr>
          <p:cNvPr id="44035" name="Picture 3" descr=" IEEE     ДЕННИС ГАБОР      ">
            <a:hlinkClick r:id="rId2" tooltip=" IEEE     ДЕННИС ГАБОР      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9178" y="607211"/>
            <a:ext cx="3843346" cy="50983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4952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://gizmologia.com/files/2010/08/obi-wan-hologra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35720"/>
            <a:ext cx="9096373" cy="682228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427984" y="188640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Голограмма в будущем</a:t>
            </a:r>
          </a:p>
        </p:txBody>
      </p:sp>
    </p:spTree>
    <p:extLst>
      <p:ext uri="{BB962C8B-B14F-4D97-AF65-F5344CB8AC3E}">
        <p14:creationId xmlns="" xmlns:p14="http://schemas.microsoft.com/office/powerpoint/2010/main" val="265084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5720" y="476672"/>
            <a:ext cx="8428564" cy="5595534"/>
          </a:xfrm>
        </p:spPr>
        <p:txBody>
          <a:bodyPr>
            <a:noAutofit/>
          </a:bodyPr>
          <a:lstStyle/>
          <a:p>
            <a:pPr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Голография начала бурно развиваться и приобрела большое практическое значение после того, как в результате фундаментальных исследований по квантовой электронике.</a:t>
            </a:r>
          </a:p>
          <a:p>
            <a:pPr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В том же году профессором Т.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Маймамом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был сконструирован импульсный лазер на рубине. </a:t>
            </a:r>
          </a:p>
          <a:p>
            <a:pPr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Эта система дает мощные и короткие, длительностью в несколько наносекунд (10 -9 сек), лазерные импульсы, позволяющие фиксировать на голограмме подвижные объекты. 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702794571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Лучи">
  <a:themeElements>
    <a:clrScheme name="Лучи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Лучи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Лучи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2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2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genetika_</Template>
  <TotalTime>402</TotalTime>
  <Words>623</Words>
  <Application>Microsoft Office PowerPoint</Application>
  <PresentationFormat>Экран (4:3)</PresentationFormat>
  <Paragraphs>108</Paragraphs>
  <Slides>42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42</vt:i4>
      </vt:variant>
    </vt:vector>
  </HeadingPairs>
  <TitlesOfParts>
    <vt:vector size="46" baseType="lpstr">
      <vt:lpstr>Лучи</vt:lpstr>
      <vt:lpstr>Трек</vt:lpstr>
      <vt:lpstr>1_Трек</vt:lpstr>
      <vt:lpstr>Тема2</vt:lpstr>
      <vt:lpstr>Голограмма – шаг в будущее</vt:lpstr>
      <vt:lpstr>Цель проекта</vt:lpstr>
      <vt:lpstr>Задачи</vt:lpstr>
      <vt:lpstr>Слайд 4</vt:lpstr>
      <vt:lpstr>Слайд 5</vt:lpstr>
      <vt:lpstr>Слайд 6</vt:lpstr>
      <vt:lpstr>Когда родилась идея?</vt:lpstr>
      <vt:lpstr>Слайд 8</vt:lpstr>
      <vt:lpstr>Слайд 9</vt:lpstr>
      <vt:lpstr>Слайд 10</vt:lpstr>
      <vt:lpstr>Принцип голографии </vt:lpstr>
      <vt:lpstr>Слайд 12</vt:lpstr>
      <vt:lpstr>Слайд 13</vt:lpstr>
      <vt:lpstr>Уникальное свойство голографии</vt:lpstr>
      <vt:lpstr>Наблюдение голографии</vt:lpstr>
      <vt:lpstr>Слайд 16</vt:lpstr>
      <vt:lpstr>Схема получения голограммы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Ход работы:  </vt:lpstr>
      <vt:lpstr>Слайд 36</vt:lpstr>
      <vt:lpstr>Слайд 37</vt:lpstr>
      <vt:lpstr>Слайд 38</vt:lpstr>
      <vt:lpstr>Слайд 39</vt:lpstr>
      <vt:lpstr>Слайд 40</vt:lpstr>
      <vt:lpstr>Заключение</vt:lpstr>
      <vt:lpstr>Слайд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шаров</dc:creator>
  <cp:lastModifiedBy>Romanenko_IN</cp:lastModifiedBy>
  <cp:revision>51</cp:revision>
  <dcterms:created xsi:type="dcterms:W3CDTF">2020-12-27T17:45:13Z</dcterms:created>
  <dcterms:modified xsi:type="dcterms:W3CDTF">2021-03-23T03:46:38Z</dcterms:modified>
</cp:coreProperties>
</file>