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6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99762-0724-42EB-BDA0-E22F878AB4C3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7F917-A39B-40DC-9D40-6E14FE5AF9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истема непрерывного мониторинга глюкозы CGM, Continuous Glucose Monito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172" y="260648"/>
            <a:ext cx="6337573" cy="498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0152" y="58052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Серова Влада, ЕТ-411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Актуальность: 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27063" algn="just">
              <a:buNone/>
            </a:pPr>
            <a:r>
              <a:rPr lang="ru-RU" dirty="0" smtClean="0"/>
              <a:t>Количество людей с сахарным диабетом</a:t>
            </a:r>
            <a:r>
              <a:rPr lang="en-US" dirty="0" smtClean="0"/>
              <a:t> </a:t>
            </a:r>
            <a:r>
              <a:rPr lang="ru-RU" dirty="0" smtClean="0"/>
              <a:t>достигло </a:t>
            </a:r>
            <a:r>
              <a:rPr lang="ru-RU" b="1" dirty="0" smtClean="0">
                <a:solidFill>
                  <a:srgbClr val="FF0000"/>
                </a:solidFill>
              </a:rPr>
              <a:t>к 2019 году 4,8 миллиона человек</a:t>
            </a:r>
            <a:r>
              <a:rPr lang="ru-RU" dirty="0" smtClean="0"/>
              <a:t>, из которых </a:t>
            </a:r>
            <a:r>
              <a:rPr lang="ru-RU" b="1" dirty="0" smtClean="0">
                <a:solidFill>
                  <a:srgbClr val="FF0000"/>
                </a:solidFill>
              </a:rPr>
              <a:t>42 тысячи детей</a:t>
            </a:r>
            <a:r>
              <a:rPr lang="ru-RU" dirty="0" smtClean="0"/>
              <a:t>.</a:t>
            </a:r>
          </a:p>
          <a:p>
            <a:pPr marL="0" indent="627063" algn="just">
              <a:buNone/>
            </a:pPr>
            <a:r>
              <a:rPr lang="ru-RU" dirty="0" smtClean="0"/>
              <a:t>Наука не стоит на месте и в данной отрасли на замену </a:t>
            </a:r>
            <a:r>
              <a:rPr lang="ru-RU" dirty="0" err="1" smtClean="0"/>
              <a:t>глюкометрам</a:t>
            </a:r>
            <a:r>
              <a:rPr lang="ru-RU" dirty="0" smtClean="0"/>
              <a:t> и инсулиновой помпе приходят системы непрерывного мониторинга глюкозы.</a:t>
            </a:r>
          </a:p>
          <a:p>
            <a:pPr marL="0" indent="627063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6336704"/>
          </a:xfrm>
        </p:spPr>
        <p:txBody>
          <a:bodyPr>
            <a:normAutofit fontScale="85000" lnSpcReduction="20000"/>
          </a:bodyPr>
          <a:lstStyle/>
          <a:p>
            <a:pPr marL="0" indent="357188" algn="ctr" fontAlgn="base">
              <a:buNone/>
            </a:pPr>
            <a:r>
              <a:rPr lang="ru-RU" sz="4800" dirty="0" smtClean="0">
                <a:latin typeface="+mj-lt"/>
                <a:ea typeface="+mj-ea"/>
                <a:cs typeface="+mj-cs"/>
              </a:rPr>
              <a:t>АНАЛОГИ</a:t>
            </a:r>
          </a:p>
          <a:p>
            <a:pPr marL="0" indent="357188" algn="ctr" fontAlgn="base">
              <a:buNone/>
            </a:pPr>
            <a:endParaRPr lang="ru-RU" sz="4800" dirty="0">
              <a:latin typeface="+mj-lt"/>
              <a:ea typeface="+mj-ea"/>
              <a:cs typeface="+mj-cs"/>
            </a:endParaRPr>
          </a:p>
          <a:p>
            <a:pPr marL="0" indent="357188" fontAlgn="base">
              <a:buNone/>
            </a:pPr>
            <a:r>
              <a:rPr lang="ru-RU" sz="3000" dirty="0" smtClean="0"/>
              <a:t>Три </a:t>
            </a:r>
            <a:r>
              <a:rPr lang="ru-RU" sz="3000" dirty="0"/>
              <a:t>доминирующих производителя системы непрерывного мониторинга глюкозы (CGM):</a:t>
            </a:r>
          </a:p>
          <a:p>
            <a:pPr fontAlgn="base"/>
            <a:r>
              <a:rPr lang="ru-RU" sz="3000" dirty="0" err="1"/>
              <a:t>Dexcom</a:t>
            </a:r>
            <a:endParaRPr lang="ru-RU" sz="3000" dirty="0"/>
          </a:p>
          <a:p>
            <a:pPr fontAlgn="base"/>
            <a:r>
              <a:rPr lang="ru-RU" sz="3000" dirty="0" err="1"/>
              <a:t>Abbott</a:t>
            </a:r>
            <a:endParaRPr lang="ru-RU" sz="3000" dirty="0"/>
          </a:p>
          <a:p>
            <a:pPr fontAlgn="base"/>
            <a:r>
              <a:rPr lang="ru-RU" sz="3000" dirty="0" err="1"/>
              <a:t>Medtronic</a:t>
            </a:r>
            <a:endParaRPr lang="ru-RU" sz="3000" dirty="0"/>
          </a:p>
          <a:p>
            <a:pPr marL="0" indent="0">
              <a:buNone/>
            </a:pPr>
            <a:r>
              <a:rPr lang="ru-RU" dirty="0" smtClean="0"/>
              <a:t>	Каждая из этих систем имеет свои минусы и плюсы, исходя из которых пациент сам выбирает подходящую ему систему, однако большинство людей отдает свое предпочтение </a:t>
            </a:r>
            <a:r>
              <a:rPr lang="en-US" dirty="0" smtClean="0"/>
              <a:t>De</a:t>
            </a:r>
            <a:r>
              <a:rPr lang="ru-RU" dirty="0" smtClean="0"/>
              <a:t>х</a:t>
            </a:r>
            <a:r>
              <a:rPr lang="en-US" dirty="0" smtClean="0"/>
              <a:t>com</a:t>
            </a:r>
            <a:r>
              <a:rPr lang="ru-RU" dirty="0" smtClean="0"/>
              <a:t>. 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Это зарубежные разработки, стоимость использования которых высока</a:t>
            </a:r>
            <a:r>
              <a:rPr lang="ru-RU" dirty="0" smtClean="0">
                <a:solidFill>
                  <a:srgbClr val="FF0000"/>
                </a:solidFill>
              </a:rPr>
              <a:t>: использование сенсора определения уровня сахара в крови составляет 7 тыс. рублей на 2 недели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8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100" dirty="0" smtClean="0"/>
              <a:t>ИДЕЯ</a:t>
            </a:r>
            <a:endParaRPr lang="ru-RU" sz="4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385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Создать свой отечественный аналог системы непрерывного мониторинга данных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1" y="2132856"/>
            <a:ext cx="9001000" cy="451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dirty="0"/>
              <a:t>Используемые технологии: CGM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357188" algn="just" fontAlgn="base">
              <a:buNone/>
            </a:pPr>
            <a:r>
              <a:rPr lang="ru-RU" b="1" dirty="0"/>
              <a:t>Системы непрерывного мониторинга глюкозы</a:t>
            </a:r>
            <a:r>
              <a:rPr lang="ru-RU" dirty="0"/>
              <a:t> (CGM, </a:t>
            </a:r>
            <a:r>
              <a:rPr lang="ru-RU" dirty="0" err="1"/>
              <a:t>Continuous</a:t>
            </a:r>
            <a:r>
              <a:rPr lang="ru-RU" dirty="0"/>
              <a:t> </a:t>
            </a:r>
            <a:r>
              <a:rPr lang="ru-RU" dirty="0" err="1"/>
              <a:t>Glucose</a:t>
            </a:r>
            <a:r>
              <a:rPr lang="ru-RU" dirty="0"/>
              <a:t> </a:t>
            </a:r>
            <a:r>
              <a:rPr lang="ru-RU" dirty="0" err="1"/>
              <a:t>Monitoring</a:t>
            </a:r>
            <a:r>
              <a:rPr lang="ru-RU" dirty="0"/>
              <a:t>) — это инструмент, который изменил способ управления диабетом для людей больных сахарным диабетом 1-го типа.</a:t>
            </a:r>
          </a:p>
          <a:p>
            <a:pPr marL="0" indent="357188" algn="just" fontAlgn="base">
              <a:buNone/>
            </a:pPr>
            <a:r>
              <a:rPr lang="ru-RU" dirty="0"/>
              <a:t>Такая система позволяет</a:t>
            </a:r>
            <a:r>
              <a:rPr lang="ru-RU" b="1" dirty="0"/>
              <a:t> непрерывно следить</a:t>
            </a:r>
            <a:r>
              <a:rPr lang="ru-RU" dirty="0"/>
              <a:t> за вашим уровнем глюкозы в крови и </a:t>
            </a:r>
            <a:r>
              <a:rPr lang="ru-RU" b="1" dirty="0"/>
              <a:t>уведомлять </a:t>
            </a:r>
            <a:r>
              <a:rPr lang="ru-RU" dirty="0"/>
              <a:t>о ваших показателях</a:t>
            </a:r>
            <a:r>
              <a:rPr lang="ru-RU" b="1" dirty="0"/>
              <a:t> в течение дня и ночи.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 </a:t>
            </a:r>
            <a:r>
              <a:rPr lang="en-US" dirty="0" smtClean="0"/>
              <a:t>CGM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55000" lnSpcReduction="20000"/>
          </a:bodyPr>
          <a:lstStyle/>
          <a:p>
            <a:pPr indent="195263" fontAlgn="base">
              <a:buNone/>
            </a:pPr>
            <a:r>
              <a:rPr lang="ru-RU" dirty="0" smtClean="0"/>
              <a:t>Устройство </a:t>
            </a:r>
            <a:r>
              <a:rPr lang="ru-RU" dirty="0"/>
              <a:t>непрерывного мониторинга глюкозы, которое состоит из:</a:t>
            </a:r>
          </a:p>
          <a:p>
            <a:pPr fontAlgn="base"/>
            <a:r>
              <a:rPr lang="ru-RU" dirty="0"/>
              <a:t>Датчика (</a:t>
            </a:r>
            <a:r>
              <a:rPr lang="ru-RU" dirty="0" err="1"/>
              <a:t>Sensor</a:t>
            </a:r>
            <a:r>
              <a:rPr lang="ru-RU" dirty="0"/>
              <a:t>)</a:t>
            </a:r>
          </a:p>
          <a:p>
            <a:pPr fontAlgn="base"/>
            <a:r>
              <a:rPr lang="ru-RU" dirty="0"/>
              <a:t>Беспроводного передатчика (</a:t>
            </a:r>
            <a:r>
              <a:rPr lang="ru-RU" dirty="0" err="1"/>
              <a:t>Transmitter</a:t>
            </a:r>
            <a:r>
              <a:rPr lang="ru-RU" dirty="0"/>
              <a:t>)</a:t>
            </a:r>
          </a:p>
          <a:p>
            <a:pPr fontAlgn="base"/>
            <a:r>
              <a:rPr lang="ru-RU" dirty="0"/>
              <a:t>Приемника (</a:t>
            </a:r>
            <a:r>
              <a:rPr lang="ru-RU" dirty="0" err="1"/>
              <a:t>Receiver</a:t>
            </a:r>
            <a:r>
              <a:rPr lang="ru-RU" dirty="0"/>
              <a:t>)</a:t>
            </a:r>
          </a:p>
          <a:p>
            <a:pPr fontAlgn="base">
              <a:buNone/>
            </a:pPr>
            <a:r>
              <a:rPr lang="ru-RU" dirty="0"/>
              <a:t>Маленький датчик (</a:t>
            </a:r>
            <a:r>
              <a:rPr lang="ru-RU" dirty="0" err="1"/>
              <a:t>sensor</a:t>
            </a:r>
            <a:r>
              <a:rPr lang="ru-RU" dirty="0"/>
              <a:t>) устанавливается под кожу и посылает сигнал через передатчик, либо в приемник, либо смартфон, либо инсулиновую помпу. Измерение уровня глюкозы происходит каждые несколько минут, и графически показывает направление и динамику изменений, а именно, что происходит с уровнем глюкозы в крови — падает, растет или остается неизменным. Датчики можно вводить в тех же областях, где даются инъекции — в брюшной области или на задней части руки.</a:t>
            </a:r>
          </a:p>
          <a:p>
            <a:pPr fontAlgn="base">
              <a:buNone/>
            </a:pPr>
            <a:r>
              <a:rPr lang="ru-RU" dirty="0"/>
              <a:t>Часть датчика, которая проходит под кожей — крошечная, 1 см, напоминает леску. Специальное, как правило, пластиковое устройство для вставки с металлической направляющей толкает датчик под кожу, а затем снимается. Этот процесс — относительно безболезненный, хотя и можно почувствовать, что датчик попадает под кожу. Датчик необходимо менять каждую неделю или около того. Большинство из них необходимо откалибровать классическим способом, использовав </a:t>
            </a:r>
            <a:r>
              <a:rPr lang="ru-RU" dirty="0" err="1"/>
              <a:t>глюкометр</a:t>
            </a:r>
            <a:r>
              <a:rPr lang="ru-RU" dirty="0"/>
              <a:t> и </a:t>
            </a:r>
            <a:r>
              <a:rPr lang="ru-RU" dirty="0" err="1"/>
              <a:t>тест-полоски</a:t>
            </a:r>
            <a:r>
              <a:rPr lang="ru-RU" dirty="0"/>
              <a:t> до 2-4 раза в день.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159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Актуальность: Статистика</vt:lpstr>
      <vt:lpstr>Презентация PowerPoint</vt:lpstr>
      <vt:lpstr>ИДЕЯ</vt:lpstr>
      <vt:lpstr>Используемые технологии: CGM</vt:lpstr>
      <vt:lpstr>Принцип работы CGM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Бунова</dc:creator>
  <cp:lastModifiedBy>алена</cp:lastModifiedBy>
  <cp:revision>41</cp:revision>
  <dcterms:created xsi:type="dcterms:W3CDTF">2020-02-24T15:33:23Z</dcterms:created>
  <dcterms:modified xsi:type="dcterms:W3CDTF">2020-06-01T09:16:05Z</dcterms:modified>
</cp:coreProperties>
</file>