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84" r:id="rId1"/>
  </p:sldMasterIdLst>
  <p:notesMasterIdLst>
    <p:notesMasterId r:id="rId19"/>
  </p:notesMasterIdLst>
  <p:sldIdLst>
    <p:sldId id="278" r:id="rId2"/>
    <p:sldId id="337" r:id="rId3"/>
    <p:sldId id="297" r:id="rId4"/>
    <p:sldId id="321" r:id="rId5"/>
    <p:sldId id="338" r:id="rId6"/>
    <p:sldId id="339" r:id="rId7"/>
    <p:sldId id="336" r:id="rId8"/>
    <p:sldId id="340" r:id="rId9"/>
    <p:sldId id="341" r:id="rId10"/>
    <p:sldId id="342" r:id="rId11"/>
    <p:sldId id="346" r:id="rId12"/>
    <p:sldId id="347" r:id="rId13"/>
    <p:sldId id="345" r:id="rId14"/>
    <p:sldId id="348" r:id="rId15"/>
    <p:sldId id="343" r:id="rId16"/>
    <p:sldId id="344" r:id="rId17"/>
    <p:sldId id="32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000099"/>
    <a:srgbClr val="D0D8E8"/>
    <a:srgbClr val="333399"/>
    <a:srgbClr val="000076"/>
    <a:srgbClr val="003399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6" autoAdjust="0"/>
    <p:restoredTop sz="94660"/>
  </p:normalViewPr>
  <p:slideViewPr>
    <p:cSldViewPr>
      <p:cViewPr varScale="1">
        <p:scale>
          <a:sx n="75" d="100"/>
          <a:sy n="75" d="100"/>
        </p:scale>
        <p:origin x="62" y="3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image" Target="../media/image11.wmf"/><Relationship Id="rId7" Type="http://schemas.openxmlformats.org/officeDocument/2006/relationships/image" Target="../media/image15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4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8B2008-5689-481D-8634-76C413984021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CA7E7A-0006-4D97-8CD7-0716BF48D2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688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5E419-EE03-4547-99BA-B3D14844A217}" type="datetime1">
              <a:rPr lang="ru-RU" smtClean="0"/>
              <a:pPr/>
              <a:t>07.04.2022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4F1E0-2ABC-48C7-84AD-BF8CEFBBCF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EFCA6-B6C2-4FBF-93EC-F1BC9D3E2EAC}" type="datetime1">
              <a:rPr lang="ru-RU" smtClean="0"/>
              <a:pPr/>
              <a:t>07.04.2022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4F1E0-2ABC-48C7-84AD-BF8CEFBBCF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88EEE-E451-4636-BFF5-FD8A258A0D3E}" type="datetime1">
              <a:rPr lang="ru-RU" smtClean="0"/>
              <a:pPr/>
              <a:t>07.04.2022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4F1E0-2ABC-48C7-84AD-BF8CEFBBCF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6DE35-21EF-4B21-93F6-BCBF10883275}" type="datetime1">
              <a:rPr lang="ru-RU" smtClean="0"/>
              <a:pPr/>
              <a:t>07.04.2022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4F1E0-2ABC-48C7-84AD-BF8CEFBBCF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42E9F-3576-418A-A03C-B276BDAA1373}" type="datetime1">
              <a:rPr lang="ru-RU" smtClean="0"/>
              <a:pPr/>
              <a:t>07.04.2022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4F1E0-2ABC-48C7-84AD-BF8CEFBBCF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F9198-0F0E-4AF6-B5DE-960B5F06060F}" type="datetime1">
              <a:rPr lang="ru-RU" smtClean="0"/>
              <a:pPr/>
              <a:t>07.04.2022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4F1E0-2ABC-48C7-84AD-BF8CEFBBCF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FF484-F626-4CCF-B6E8-0402474CF058}" type="datetime1">
              <a:rPr lang="ru-RU" smtClean="0"/>
              <a:pPr/>
              <a:t>07.04.2022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4F1E0-2ABC-48C7-84AD-BF8CEFBBCF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CAB66-D002-4400-A48E-60EA8395623D}" type="datetime1">
              <a:rPr lang="ru-RU" smtClean="0"/>
              <a:pPr/>
              <a:t>07.04.2022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4F1E0-2ABC-48C7-84AD-BF8CEFBBCF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373C-4114-4119-972B-F2E0952CB760}" type="datetime1">
              <a:rPr lang="ru-RU" smtClean="0"/>
              <a:pPr/>
              <a:t>07.04.2022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4F1E0-2ABC-48C7-84AD-BF8CEFBBCF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1AB19-5BD8-4B99-8A4B-9C980A033E7F}" type="datetime1">
              <a:rPr lang="ru-RU" smtClean="0"/>
              <a:pPr/>
              <a:t>07.04.2022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4F1E0-2ABC-48C7-84AD-BF8CEFBBCF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38F17-B349-447E-BD09-CCB500103C85}" type="datetime1">
              <a:rPr lang="ru-RU" smtClean="0"/>
              <a:pPr/>
              <a:t>07.04.2022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A4F1E0-2ABC-48C7-84AD-BF8CEFBBCF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t="-1000" r="50000" b="9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7FA4F1E0-2ABC-48C7-84AD-BF8CEFBBCF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5EC54EBE-7076-445D-BEE2-E1220B45EBAE}" type="datetime1">
              <a:rPr lang="ru-RU" smtClean="0"/>
              <a:pPr/>
              <a:t>07.04.2022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25.wmf"/><Relationship Id="rId4" Type="http://schemas.openxmlformats.org/officeDocument/2006/relationships/image" Target="../media/image22.wmf"/><Relationship Id="rId9" Type="http://schemas.openxmlformats.org/officeDocument/2006/relationships/oleObject" Target="../embeddings/oleObject15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oleObject" Target="../embeddings/oleObject8.bin"/><Relationship Id="rId18" Type="http://schemas.openxmlformats.org/officeDocument/2006/relationships/image" Target="../media/image16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13.wmf"/><Relationship Id="rId1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5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5" Type="http://schemas.openxmlformats.org/officeDocument/2006/relationships/oleObject" Target="../embeddings/oleObject9.bin"/><Relationship Id="rId10" Type="http://schemas.openxmlformats.org/officeDocument/2006/relationships/image" Target="../media/image12.wmf"/><Relationship Id="rId4" Type="http://schemas.openxmlformats.org/officeDocument/2006/relationships/image" Target="../media/image9.wmf"/><Relationship Id="rId9" Type="http://schemas.openxmlformats.org/officeDocument/2006/relationships/oleObject" Target="../embeddings/oleObject6.bin"/><Relationship Id="rId14" Type="http://schemas.openxmlformats.org/officeDocument/2006/relationships/image" Target="../media/image14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4048" y="1268760"/>
            <a:ext cx="3600400" cy="3384376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Тема: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Обработка информации с датчиков подвижного объекта для решения навигационной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Автор: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Циоплиакис Н.И.</a:t>
            </a:r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Группа: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КЭ-126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Руководитель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доцент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Кацай Д.А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" y="1412776"/>
            <a:ext cx="4968552" cy="3209859"/>
          </a:xfrm>
          <a:prstGeom prst="rect">
            <a:avLst/>
          </a:prstGeom>
        </p:spPr>
      </p:pic>
      <p:pic>
        <p:nvPicPr>
          <p:cNvPr id="8" name="Объект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653136"/>
            <a:ext cx="4972535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17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48413785-0FFA-4B31-8FEF-77C05465D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4F1E0-2ABC-48C7-84AD-BF8CEFBBCF42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26" name="Объект 2">
            <a:extLst>
              <a:ext uri="{FF2B5EF4-FFF2-40B4-BE49-F238E27FC236}">
                <a16:creationId xmlns:a16="http://schemas.microsoft.com/office/drawing/2014/main" xmlns="" id="{2CF0440E-D120-4E29-B3AF-A8AF5A108B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677" y="476672"/>
            <a:ext cx="8388424" cy="681538"/>
          </a:xfrm>
        </p:spPr>
        <p:txBody>
          <a:bodyPr>
            <a:normAutofit fontScale="92500" lnSpcReduction="20000"/>
          </a:bodyPr>
          <a:lstStyle/>
          <a:p>
            <a:pPr marL="411480" lvl="1" indent="0" algn="ctr">
              <a:buNone/>
            </a:pPr>
            <a:r>
              <a:rPr lang="ru-RU" sz="2400" b="1" spc="-20" dirty="0" smtClean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400" b="1" spc="-20" dirty="0">
                <a:solidFill>
                  <a:srgbClr val="1F497D"/>
                </a:solidFill>
                <a:latin typeface="+mj-lt"/>
                <a:cs typeface="Times New Roman" panose="02020603050405020304" pitchFamily="18" charset="0"/>
              </a:rPr>
              <a:t>Синтез модельного закона движения на основе  схемы полета РН «Россиянка»</a:t>
            </a:r>
          </a:p>
          <a:p>
            <a:pPr marL="411480" lvl="1" indent="0" algn="ctr">
              <a:buNone/>
            </a:pPr>
            <a:endParaRPr lang="ru-RU" sz="2200" b="1" spc="-20" dirty="0">
              <a:solidFill>
                <a:srgbClr val="1F497D"/>
              </a:solidFill>
              <a:latin typeface="+mj-lt"/>
              <a:cs typeface="Times New Roman" panose="02020603050405020304" pitchFamily="18" charset="0"/>
            </a:endParaRPr>
          </a:p>
          <a:p>
            <a:pPr marL="411480" lvl="1" indent="0" algn="ctr">
              <a:buNone/>
            </a:pPr>
            <a:endParaRPr lang="ru-RU" sz="2200" b="1" spc="-20" dirty="0">
              <a:solidFill>
                <a:srgbClr val="000099"/>
              </a:solidFill>
              <a:latin typeface="+mj-lt"/>
              <a:cs typeface="Times New Roman" panose="02020603050405020304" pitchFamily="18" charset="0"/>
            </a:endParaRPr>
          </a:p>
          <a:p>
            <a:pPr marL="411480" lvl="1" indent="0" algn="ctr">
              <a:buNone/>
            </a:pPr>
            <a:endParaRPr lang="ru-RU" spc="-2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835696" y="1158210"/>
            <a:ext cx="5351818" cy="5182258"/>
          </a:xfrm>
          <a:prstGeom prst="roundRect">
            <a:avLst>
              <a:gd name="adj" fmla="val 11108"/>
            </a:avLst>
          </a:prstGeom>
          <a:solidFill>
            <a:srgbClr val="26479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2376255" y="6333325"/>
            <a:ext cx="43821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Рис. 5.  Сформированный закон движения</a:t>
            </a:r>
            <a:r>
              <a:rPr lang="ru-RU" sz="24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5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contrast="15000"/>
          </a:blip>
          <a:srcRect l="7378" t="11090" r="5932" b="3656"/>
          <a:stretch/>
        </p:blipFill>
        <p:spPr>
          <a:xfrm>
            <a:off x="2085583" y="1391627"/>
            <a:ext cx="4856720" cy="4744348"/>
          </a:xfrm>
          <a:prstGeom prst="roundRect">
            <a:avLst>
              <a:gd name="adj" fmla="val 9267"/>
            </a:avLst>
          </a:prstGeom>
        </p:spPr>
      </p:pic>
    </p:spTree>
    <p:extLst>
      <p:ext uri="{BB962C8B-B14F-4D97-AF65-F5344CB8AC3E}">
        <p14:creationId xmlns:p14="http://schemas.microsoft.com/office/powerpoint/2010/main" val="363704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4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5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48413785-0FFA-4B31-8FEF-77C05465D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4F1E0-2ABC-48C7-84AD-BF8CEFBBCF42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26" name="Объект 2">
            <a:extLst>
              <a:ext uri="{FF2B5EF4-FFF2-40B4-BE49-F238E27FC236}">
                <a16:creationId xmlns:a16="http://schemas.microsoft.com/office/drawing/2014/main" xmlns="" id="{2CF0440E-D120-4E29-B3AF-A8AF5A108B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677" y="476672"/>
            <a:ext cx="8388424" cy="681538"/>
          </a:xfrm>
        </p:spPr>
        <p:txBody>
          <a:bodyPr>
            <a:normAutofit fontScale="92500" lnSpcReduction="20000"/>
          </a:bodyPr>
          <a:lstStyle/>
          <a:p>
            <a:pPr marL="411480" lvl="1" indent="0" algn="ctr">
              <a:buNone/>
            </a:pPr>
            <a:r>
              <a:rPr lang="ru-RU" sz="2400" b="1" spc="-20" dirty="0" smtClean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400" b="1" spc="-20" dirty="0" smtClean="0">
                <a:solidFill>
                  <a:srgbClr val="1F497D"/>
                </a:solidFill>
                <a:latin typeface="+mj-lt"/>
                <a:cs typeface="Times New Roman" panose="02020603050405020304" pitchFamily="18" charset="0"/>
              </a:rPr>
              <a:t>Численное моделирование датчиков навигационной системы</a:t>
            </a:r>
            <a:endParaRPr lang="ru-RU" sz="2400" b="1" spc="-20" dirty="0">
              <a:solidFill>
                <a:srgbClr val="1F497D"/>
              </a:solidFill>
              <a:latin typeface="+mj-lt"/>
              <a:cs typeface="Times New Roman" panose="02020603050405020304" pitchFamily="18" charset="0"/>
            </a:endParaRPr>
          </a:p>
          <a:p>
            <a:pPr marL="411480" lvl="1" indent="0" algn="ctr">
              <a:buNone/>
            </a:pPr>
            <a:endParaRPr lang="ru-RU" sz="2200" b="1" spc="-20" dirty="0">
              <a:solidFill>
                <a:srgbClr val="1F497D"/>
              </a:solidFill>
              <a:latin typeface="+mj-lt"/>
              <a:cs typeface="Times New Roman" panose="02020603050405020304" pitchFamily="18" charset="0"/>
            </a:endParaRPr>
          </a:p>
          <a:p>
            <a:pPr marL="411480" lvl="1" indent="0" algn="ctr">
              <a:buNone/>
            </a:pPr>
            <a:endParaRPr lang="ru-RU" sz="2200" b="1" spc="-20" dirty="0">
              <a:solidFill>
                <a:srgbClr val="000099"/>
              </a:solidFill>
              <a:latin typeface="+mj-lt"/>
              <a:cs typeface="Times New Roman" panose="02020603050405020304" pitchFamily="18" charset="0"/>
            </a:endParaRPr>
          </a:p>
          <a:p>
            <a:pPr marL="411480" lvl="1" indent="0" algn="ctr">
              <a:buNone/>
            </a:pPr>
            <a:endParaRPr lang="ru-RU" spc="-20" dirty="0">
              <a:latin typeface="+mj-lt"/>
              <a:cs typeface="Times New Roman" panose="02020603050405020304" pitchFamily="18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117677" y="1456186"/>
            <a:ext cx="8291356" cy="4247317"/>
            <a:chOff x="214745" y="857827"/>
            <a:chExt cx="11762508" cy="3871017"/>
          </a:xfrm>
        </p:grpSpPr>
        <p:sp>
          <p:nvSpPr>
            <p:cNvPr id="11" name="Rectangle 3"/>
            <p:cNvSpPr>
              <a:spLocks noChangeArrowheads="1"/>
            </p:cNvSpPr>
            <p:nvPr/>
          </p:nvSpPr>
          <p:spPr bwMode="auto">
            <a:xfrm>
              <a:off x="214745" y="857827"/>
              <a:ext cx="11762508" cy="38710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just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0" lang="ru-RU" altLang="ru-RU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Times New Roman" panose="02020603050405020304" pitchFamily="18" charset="0"/>
                </a:rPr>
                <a:t>Учтем</a:t>
              </a:r>
              <a:r>
                <a:rPr kumimoji="0" lang="ru-RU" altLang="ru-RU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Times New Roman" panose="02020603050405020304" pitchFamily="18" charset="0"/>
                </a:rPr>
                <a:t> в модели </a:t>
              </a:r>
              <a:r>
                <a:rPr kumimoji="0" lang="ru-RU" altLang="ru-RU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Times New Roman" panose="02020603050405020304" pitchFamily="18" charset="0"/>
                </a:rPr>
                <a:t>белошумные составляющие случайных погрешностей инерциальных датчиков и СНС. Выберем </a:t>
              </a:r>
              <a:r>
                <a:rPr kumimoji="0" lang="en-US" altLang="ru-RU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Times New Roman" panose="02020603050405020304" pitchFamily="18" charset="0"/>
                </a:rPr>
                <a:t>ARW</a:t>
              </a:r>
              <a:r>
                <a:rPr kumimoji="0" lang="ru-RU" altLang="ru-RU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Times New Roman" panose="02020603050405020304" pitchFamily="18" charset="0"/>
                </a:rPr>
                <a:t> = 4.5	</a:t>
              </a:r>
              <a:r>
                <a:rPr kumimoji="0" lang="en-US" altLang="ru-RU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Times New Roman" panose="02020603050405020304" pitchFamily="18" charset="0"/>
                </a:rPr>
                <a:t>     </a:t>
              </a:r>
              <a:r>
                <a:rPr lang="ru-RU" altLang="ru-RU" dirty="0" smtClean="0">
                  <a:latin typeface="+mj-lt"/>
                  <a:ea typeface="Times New Roman" panose="02020603050405020304" pitchFamily="18" charset="0"/>
                </a:rPr>
                <a:t>, что по порядку соответствует ДУС на основе микромеханических гироскопов, и </a:t>
              </a:r>
              <a:r>
                <a:rPr lang="en-US" altLang="ru-RU" i="1" dirty="0" smtClean="0">
                  <a:latin typeface="+mj-lt"/>
                  <a:ea typeface="Times New Roman" panose="02020603050405020304" pitchFamily="18" charset="0"/>
                </a:rPr>
                <a:t>VRW</a:t>
              </a:r>
              <a:r>
                <a:rPr lang="en-US" altLang="ru-RU" dirty="0" smtClean="0">
                  <a:latin typeface="+mj-lt"/>
                  <a:ea typeface="Times New Roman" panose="02020603050405020304" pitchFamily="18" charset="0"/>
                </a:rPr>
                <a:t> = </a:t>
              </a:r>
              <a:r>
                <a:rPr lang="ru-RU" altLang="ru-RU" dirty="0" smtClean="0">
                  <a:latin typeface="+mj-lt"/>
                  <a:ea typeface="Times New Roman" panose="02020603050405020304" pitchFamily="18" charset="0"/>
                </a:rPr>
                <a:t>	       </a:t>
              </a:r>
              <a:r>
                <a:rPr lang="en-US" altLang="ru-RU" dirty="0" smtClean="0">
                  <a:latin typeface="+mj-lt"/>
                  <a:ea typeface="Times New Roman" panose="02020603050405020304" pitchFamily="18" charset="0"/>
                </a:rPr>
                <a:t>  </a:t>
              </a:r>
              <a:r>
                <a:rPr lang="ru-RU" altLang="ru-RU" dirty="0" smtClean="0">
                  <a:latin typeface="+mj-lt"/>
                  <a:ea typeface="Times New Roman" panose="02020603050405020304" pitchFamily="18" charset="0"/>
                </a:rPr>
                <a:t>, что соответствует микромеханическому акселерометру. СКО белошумных составляющих данных от СНС выберем следующими: 1 м</a:t>
              </a:r>
              <a:r>
                <a:rPr lang="en-US" altLang="ru-RU" dirty="0" smtClean="0">
                  <a:latin typeface="+mj-lt"/>
                  <a:ea typeface="Times New Roman" panose="02020603050405020304" pitchFamily="18" charset="0"/>
                </a:rPr>
                <a:t> / c</a:t>
              </a:r>
              <a:r>
                <a:rPr lang="ru-RU" altLang="ru-RU" dirty="0" smtClean="0">
                  <a:latin typeface="+mj-lt"/>
                  <a:ea typeface="Times New Roman" panose="02020603050405020304" pitchFamily="18" charset="0"/>
                </a:rPr>
                <a:t> по всем компонентам разложения вектора скорости в ГСТ</a:t>
              </a:r>
              <a:r>
                <a:rPr lang="ru-RU" altLang="ru-RU" smtClean="0">
                  <a:latin typeface="+mj-lt"/>
                  <a:ea typeface="Times New Roman" panose="02020603050405020304" pitchFamily="18" charset="0"/>
                </a:rPr>
                <a:t>, 1 </a:t>
              </a:r>
              <a:r>
                <a:rPr lang="ru-RU" altLang="ru-RU" dirty="0" smtClean="0">
                  <a:latin typeface="+mj-lt"/>
                  <a:ea typeface="Times New Roman" panose="02020603050405020304" pitchFamily="18" charset="0"/>
                </a:rPr>
                <a:t>м по всем компонентам радиус-вектора положения объекта в </a:t>
              </a:r>
              <a:r>
                <a:rPr lang="ru-RU" altLang="ru-RU" dirty="0">
                  <a:latin typeface="+mj-lt"/>
                  <a:ea typeface="Times New Roman" panose="02020603050405020304" pitchFamily="18" charset="0"/>
                </a:rPr>
                <a:t>ГСТ. СКО экспоненциально-коррелированного шума </a:t>
              </a:r>
              <a:r>
                <a:rPr lang="ru-RU" altLang="ru-RU" dirty="0" smtClean="0">
                  <a:latin typeface="+mj-lt"/>
                  <a:ea typeface="Times New Roman" panose="02020603050405020304" pitchFamily="18" charset="0"/>
                </a:rPr>
                <a:t>ДУС           </a:t>
              </a:r>
              <a:r>
                <a:rPr lang="ru-RU" dirty="0"/>
                <a:t>= 8</a:t>
              </a:r>
              <a:r>
                <a:rPr lang="ru-RU" dirty="0">
                  <a:sym typeface="Symbol" panose="05050102010706020507" pitchFamily="18" charset="2"/>
                </a:rPr>
                <a:t></a:t>
              </a:r>
              <a:r>
                <a:rPr lang="ru-RU" dirty="0"/>
                <a:t>10</a:t>
              </a:r>
              <a:r>
                <a:rPr lang="ru-RU" baseline="30000" dirty="0"/>
                <a:t>-4</a:t>
              </a:r>
              <a:r>
                <a:rPr lang="ru-RU" dirty="0"/>
                <a:t> </a:t>
              </a:r>
              <a:r>
                <a:rPr lang="ru-RU" dirty="0" smtClean="0"/>
                <a:t>рад</a:t>
              </a:r>
              <a:r>
                <a:rPr lang="en-US" dirty="0"/>
                <a:t> </a:t>
              </a:r>
              <a:r>
                <a:rPr lang="ru-RU" dirty="0"/>
                <a:t>/</a:t>
              </a:r>
              <a:r>
                <a:rPr lang="en-US" dirty="0"/>
                <a:t>c</a:t>
              </a:r>
              <a:r>
                <a:rPr lang="ru-RU" dirty="0"/>
                <a:t>;  время корреляции </a:t>
              </a:r>
              <a:r>
                <a:rPr lang="ru-RU" dirty="0" smtClean="0"/>
                <a:t>          </a:t>
              </a:r>
              <a:r>
                <a:rPr lang="ru-RU" dirty="0"/>
                <a:t>= 200 </a:t>
              </a:r>
              <a:r>
                <a:rPr lang="en-US" dirty="0"/>
                <a:t>c</a:t>
              </a:r>
              <a:r>
                <a:rPr lang="ru-RU" dirty="0"/>
                <a:t>. Длительность такта измерений БИИМ выбрана </a:t>
              </a:r>
              <a:r>
                <a:rPr lang="ru-RU" dirty="0" smtClean="0"/>
                <a:t/>
              </a:r>
              <a:br>
                <a:rPr lang="ru-RU" dirty="0" smtClean="0"/>
              </a:br>
              <a:r>
                <a:rPr lang="ru-RU" dirty="0" smtClean="0"/>
                <a:t>0.1 </a:t>
              </a:r>
              <a:r>
                <a:rPr lang="ru-RU" dirty="0"/>
                <a:t>с, длительность такта измерений СНС – 3 с</a:t>
              </a:r>
              <a:r>
                <a:rPr lang="ru-RU" dirty="0" smtClean="0"/>
                <a:t>.</a:t>
              </a:r>
              <a:endPara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graphicFrame>
          <p:nvGraphicFramePr>
            <p:cNvPr id="12" name="Объект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51813716"/>
                </p:ext>
              </p:extLst>
            </p:nvPr>
          </p:nvGraphicFramePr>
          <p:xfrm>
            <a:off x="7922032" y="1320140"/>
            <a:ext cx="498765" cy="3806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65" name="Уравнение" r:id="rId3" imgW="406224" imgH="279279" progId="Equation.3">
                    <p:embed/>
                  </p:oleObj>
                </mc:Choice>
                <mc:Fallback>
                  <p:oleObj name="Уравнение" r:id="rId3" imgW="406224" imgH="279279" progId="Equation.3">
                    <p:embed/>
                    <p:pic>
                      <p:nvPicPr>
                        <p:cNvPr id="5" name="Объект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22032" y="1320140"/>
                          <a:ext cx="498765" cy="38063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Объект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68188065"/>
                </p:ext>
              </p:extLst>
            </p:nvPr>
          </p:nvGraphicFramePr>
          <p:xfrm>
            <a:off x="351837" y="1997539"/>
            <a:ext cx="1905278" cy="4528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66" name="Уравнение" r:id="rId5" imgW="1104840" imgH="342720" progId="Equation.3">
                    <p:embed/>
                  </p:oleObj>
                </mc:Choice>
                <mc:Fallback>
                  <p:oleObj name="Уравнение" r:id="rId5" imgW="1104840" imgH="342720" progId="Equation.3">
                    <p:embed/>
                    <p:pic>
                      <p:nvPicPr>
                        <p:cNvPr id="8" name="Объект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1837" y="1997539"/>
                          <a:ext cx="1905278" cy="452864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7508040"/>
              </p:ext>
            </p:extLst>
          </p:nvPr>
        </p:nvGraphicFramePr>
        <p:xfrm>
          <a:off x="5350494" y="4498275"/>
          <a:ext cx="551604" cy="3940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7" name="Уравнение" r:id="rId7" imgW="406048" imgH="253780" progId="Equation.3">
                  <p:embed/>
                </p:oleObj>
              </mc:Choice>
              <mc:Fallback>
                <p:oleObj name="Уравнение" r:id="rId7" imgW="406048" imgH="25378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0494" y="4498275"/>
                        <a:ext cx="551604" cy="39400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Объект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1078156"/>
              </p:ext>
            </p:extLst>
          </p:nvPr>
        </p:nvGraphicFramePr>
        <p:xfrm>
          <a:off x="1519237" y="4924152"/>
          <a:ext cx="517015" cy="3877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8" name="Уравнение" r:id="rId9" imgW="380835" imgH="253890" progId="Equation.3">
                  <p:embed/>
                </p:oleObj>
              </mc:Choice>
              <mc:Fallback>
                <p:oleObj name="Уравнение" r:id="rId9" imgW="380835" imgH="25389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9237" y="4924152"/>
                        <a:ext cx="517015" cy="3877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1844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 rotWithShape="1">
          <a:blip r:embed="rId2"/>
          <a:srcRect l="11491" r="8679"/>
          <a:stretch/>
        </p:blipFill>
        <p:spPr bwMode="auto">
          <a:xfrm>
            <a:off x="193921" y="1466766"/>
            <a:ext cx="8009112" cy="4410506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48413785-0FFA-4B31-8FEF-77C05465D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4F1E0-2ABC-48C7-84AD-BF8CEFBBCF42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26" name="Объект 2">
            <a:extLst>
              <a:ext uri="{FF2B5EF4-FFF2-40B4-BE49-F238E27FC236}">
                <a16:creationId xmlns:a16="http://schemas.microsoft.com/office/drawing/2014/main" xmlns="" id="{2CF0440E-D120-4E29-B3AF-A8AF5A108B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677" y="476672"/>
            <a:ext cx="8388424" cy="681538"/>
          </a:xfrm>
        </p:spPr>
        <p:txBody>
          <a:bodyPr>
            <a:normAutofit fontScale="92500" lnSpcReduction="20000"/>
          </a:bodyPr>
          <a:lstStyle/>
          <a:p>
            <a:pPr marL="411480" lvl="1" indent="0" algn="ctr">
              <a:buNone/>
            </a:pPr>
            <a:r>
              <a:rPr lang="ru-RU" sz="2400" b="1" spc="-20" dirty="0" smtClean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400" b="1" spc="-20" dirty="0">
                <a:solidFill>
                  <a:srgbClr val="1F497D"/>
                </a:solidFill>
                <a:latin typeface="+mj-lt"/>
                <a:cs typeface="Times New Roman" panose="02020603050405020304" pitchFamily="18" charset="0"/>
              </a:rPr>
              <a:t>Погрешности алгоритма </a:t>
            </a:r>
            <a:r>
              <a:rPr lang="ru-RU" sz="2400" b="1" spc="-20" dirty="0" smtClean="0">
                <a:solidFill>
                  <a:srgbClr val="1F497D"/>
                </a:solidFill>
                <a:latin typeface="+mj-lt"/>
                <a:cs typeface="Times New Roman" panose="02020603050405020304" pitchFamily="18" charset="0"/>
              </a:rPr>
              <a:t>обработки информации: </a:t>
            </a:r>
            <a:r>
              <a:rPr lang="ru-RU" sz="2400" b="1" spc="-20" dirty="0">
                <a:solidFill>
                  <a:srgbClr val="1F497D"/>
                </a:solidFill>
                <a:latin typeface="+mj-lt"/>
                <a:cs typeface="Times New Roman" panose="02020603050405020304" pitchFamily="18" charset="0"/>
              </a:rPr>
              <a:t>с коррекцией БИНС без  использования РФК</a:t>
            </a:r>
          </a:p>
          <a:p>
            <a:pPr marL="411480" lvl="1" indent="0" algn="ctr">
              <a:buNone/>
            </a:pPr>
            <a:endParaRPr lang="ru-RU" sz="2200" b="1" spc="-20" dirty="0">
              <a:solidFill>
                <a:srgbClr val="1F497D"/>
              </a:solidFill>
              <a:latin typeface="+mj-lt"/>
              <a:cs typeface="Times New Roman" panose="02020603050405020304" pitchFamily="18" charset="0"/>
            </a:endParaRPr>
          </a:p>
          <a:p>
            <a:pPr marL="411480" lvl="1" indent="0" algn="ctr">
              <a:buNone/>
            </a:pPr>
            <a:endParaRPr lang="ru-RU" sz="2200" b="1" spc="-20" dirty="0">
              <a:solidFill>
                <a:srgbClr val="000099"/>
              </a:solidFill>
              <a:latin typeface="+mj-lt"/>
              <a:cs typeface="Times New Roman" panose="02020603050405020304" pitchFamily="18" charset="0"/>
            </a:endParaRPr>
          </a:p>
          <a:p>
            <a:pPr marL="411480" lvl="1" indent="0" algn="ctr">
              <a:buNone/>
            </a:pPr>
            <a:endParaRPr lang="ru-RU" spc="-2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0372" y="5951021"/>
            <a:ext cx="8203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Рис. 6. </a:t>
            </a:r>
            <a:r>
              <a:rPr lang="ru-RU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Отчет о погрешностях навигационной системы </a:t>
            </a:r>
            <a:r>
              <a:rPr lang="ru-RU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при </a:t>
            </a:r>
            <a:r>
              <a:rPr lang="ru-RU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использовании алгоритма обработки информации </a:t>
            </a:r>
            <a:r>
              <a:rPr lang="ru-RU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BINS2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96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48413785-0FFA-4B31-8FEF-77C05465D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4F1E0-2ABC-48C7-84AD-BF8CEFBBCF42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26" name="Объект 2">
            <a:extLst>
              <a:ext uri="{FF2B5EF4-FFF2-40B4-BE49-F238E27FC236}">
                <a16:creationId xmlns:a16="http://schemas.microsoft.com/office/drawing/2014/main" xmlns="" id="{2CF0440E-D120-4E29-B3AF-A8AF5A108B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677" y="476672"/>
            <a:ext cx="8388424" cy="681538"/>
          </a:xfrm>
        </p:spPr>
        <p:txBody>
          <a:bodyPr>
            <a:normAutofit fontScale="92500" lnSpcReduction="20000"/>
          </a:bodyPr>
          <a:lstStyle/>
          <a:p>
            <a:pPr marL="411480" lvl="1" indent="0" algn="ctr">
              <a:buNone/>
            </a:pPr>
            <a:r>
              <a:rPr lang="ru-RU" sz="2400" b="1" spc="-20" dirty="0" smtClean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400" b="1" spc="-20" dirty="0">
                <a:solidFill>
                  <a:srgbClr val="1F497D"/>
                </a:solidFill>
                <a:latin typeface="+mj-lt"/>
                <a:cs typeface="Times New Roman" panose="02020603050405020304" pitchFamily="18" charset="0"/>
              </a:rPr>
              <a:t>Погрешности алгоритма </a:t>
            </a:r>
            <a:r>
              <a:rPr lang="ru-RU" sz="2400" b="1" spc="-20" dirty="0" smtClean="0">
                <a:solidFill>
                  <a:srgbClr val="1F497D"/>
                </a:solidFill>
                <a:latin typeface="+mj-lt"/>
                <a:cs typeface="Times New Roman" panose="02020603050405020304" pitchFamily="18" charset="0"/>
              </a:rPr>
              <a:t>обработки информации: </a:t>
            </a:r>
            <a:r>
              <a:rPr lang="ru-RU" sz="2400" b="1" spc="-20" dirty="0">
                <a:solidFill>
                  <a:srgbClr val="1F497D"/>
                </a:solidFill>
                <a:latin typeface="+mj-lt"/>
                <a:cs typeface="Times New Roman" panose="02020603050405020304" pitchFamily="18" charset="0"/>
              </a:rPr>
              <a:t>с коррекцией БИНС </a:t>
            </a:r>
            <a:r>
              <a:rPr lang="ru-RU" sz="2400" b="1" spc="-20" dirty="0" smtClean="0">
                <a:solidFill>
                  <a:srgbClr val="1F497D"/>
                </a:solidFill>
                <a:latin typeface="+mj-lt"/>
                <a:cs typeface="Times New Roman" panose="02020603050405020304" pitchFamily="18" charset="0"/>
              </a:rPr>
              <a:t>через </a:t>
            </a:r>
            <a:r>
              <a:rPr lang="ru-RU" sz="2400" b="1" spc="-20" dirty="0">
                <a:solidFill>
                  <a:srgbClr val="1F497D"/>
                </a:solidFill>
                <a:latin typeface="+mj-lt"/>
                <a:cs typeface="Times New Roman" panose="02020603050405020304" pitchFamily="18" charset="0"/>
              </a:rPr>
              <a:t>РФК</a:t>
            </a:r>
          </a:p>
          <a:p>
            <a:pPr marL="411480" lvl="1" indent="0" algn="ctr">
              <a:buNone/>
            </a:pPr>
            <a:endParaRPr lang="ru-RU" sz="2200" b="1" spc="-20" dirty="0">
              <a:solidFill>
                <a:srgbClr val="1F497D"/>
              </a:solidFill>
              <a:latin typeface="+mj-lt"/>
              <a:cs typeface="Times New Roman" panose="02020603050405020304" pitchFamily="18" charset="0"/>
            </a:endParaRPr>
          </a:p>
          <a:p>
            <a:pPr marL="411480" lvl="1" indent="0" algn="ctr">
              <a:buNone/>
            </a:pPr>
            <a:endParaRPr lang="ru-RU" sz="2200" b="1" spc="-20" dirty="0">
              <a:solidFill>
                <a:srgbClr val="000099"/>
              </a:solidFill>
              <a:latin typeface="+mj-lt"/>
              <a:cs typeface="Times New Roman" panose="02020603050405020304" pitchFamily="18" charset="0"/>
            </a:endParaRPr>
          </a:p>
          <a:p>
            <a:pPr marL="411480" lvl="1" indent="0" algn="ctr">
              <a:buNone/>
            </a:pPr>
            <a:endParaRPr lang="ru-RU" spc="-2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0372" y="5951021"/>
            <a:ext cx="8203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Рис. 7. </a:t>
            </a:r>
            <a:r>
              <a:rPr lang="ru-RU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Отчет о погрешностях навигационной системы </a:t>
            </a:r>
            <a:r>
              <a:rPr lang="ru-RU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при </a:t>
            </a:r>
            <a:r>
              <a:rPr lang="ru-RU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использовании алгоритма обработки информации </a:t>
            </a:r>
            <a:r>
              <a:rPr lang="ru-RU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BINS5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/>
          <p:nvPr/>
        </p:nvPicPr>
        <p:blipFill rotWithShape="1">
          <a:blip r:embed="rId2"/>
          <a:srcRect l="11793" r="8679"/>
          <a:stretch/>
        </p:blipFill>
        <p:spPr bwMode="auto">
          <a:xfrm>
            <a:off x="193921" y="1469420"/>
            <a:ext cx="8009112" cy="4407852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7748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48413785-0FFA-4B31-8FEF-77C05465D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4F1E0-2ABC-48C7-84AD-BF8CEFBBCF42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26" name="Объект 2">
            <a:extLst>
              <a:ext uri="{FF2B5EF4-FFF2-40B4-BE49-F238E27FC236}">
                <a16:creationId xmlns:a16="http://schemas.microsoft.com/office/drawing/2014/main" xmlns="" id="{2CF0440E-D120-4E29-B3AF-A8AF5A108B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677" y="476672"/>
            <a:ext cx="8388424" cy="681538"/>
          </a:xfrm>
        </p:spPr>
        <p:txBody>
          <a:bodyPr>
            <a:normAutofit fontScale="92500" lnSpcReduction="20000"/>
          </a:bodyPr>
          <a:lstStyle/>
          <a:p>
            <a:pPr marL="411480" lvl="1" indent="0" algn="ctr">
              <a:buNone/>
            </a:pPr>
            <a:r>
              <a:rPr lang="ru-RU" sz="2400" b="1" spc="-20" dirty="0" smtClean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400" b="1" spc="-20" dirty="0">
                <a:solidFill>
                  <a:srgbClr val="1F497D"/>
                </a:solidFill>
                <a:latin typeface="+mj-lt"/>
                <a:cs typeface="Times New Roman" panose="02020603050405020304" pitchFamily="18" charset="0"/>
              </a:rPr>
              <a:t>Компенсация экспоненциально-коррелированного </a:t>
            </a:r>
            <a:r>
              <a:rPr lang="ru-RU" sz="2400" b="1" spc="-20" dirty="0" smtClean="0">
                <a:solidFill>
                  <a:srgbClr val="1F497D"/>
                </a:solidFill>
                <a:latin typeface="+mj-lt"/>
                <a:cs typeface="Times New Roman" panose="02020603050405020304" pitchFamily="18" charset="0"/>
              </a:rPr>
              <a:t/>
            </a:r>
            <a:br>
              <a:rPr lang="ru-RU" sz="2400" b="1" spc="-20" dirty="0" smtClean="0">
                <a:solidFill>
                  <a:srgbClr val="1F497D"/>
                </a:solidFill>
                <a:latin typeface="+mj-lt"/>
                <a:cs typeface="Times New Roman" panose="02020603050405020304" pitchFamily="18" charset="0"/>
              </a:rPr>
            </a:br>
            <a:r>
              <a:rPr lang="ru-RU" sz="2400" b="1" spc="-20" dirty="0" smtClean="0">
                <a:solidFill>
                  <a:srgbClr val="1F497D"/>
                </a:solidFill>
                <a:latin typeface="+mj-lt"/>
                <a:cs typeface="Times New Roman" panose="02020603050405020304" pitchFamily="18" charset="0"/>
              </a:rPr>
              <a:t>шума </a:t>
            </a:r>
            <a:r>
              <a:rPr lang="ru-RU" sz="2400" b="1" spc="-20" dirty="0">
                <a:solidFill>
                  <a:srgbClr val="1F497D"/>
                </a:solidFill>
                <a:latin typeface="+mj-lt"/>
                <a:cs typeface="Times New Roman" panose="02020603050405020304" pitchFamily="18" charset="0"/>
              </a:rPr>
              <a:t>ДУС</a:t>
            </a:r>
          </a:p>
          <a:p>
            <a:pPr marL="411480" lvl="1" indent="0" algn="ctr">
              <a:buNone/>
            </a:pPr>
            <a:endParaRPr lang="ru-RU" sz="2400" b="1" spc="-20" dirty="0" smtClean="0">
              <a:solidFill>
                <a:srgbClr val="1F497D"/>
              </a:solidFill>
              <a:latin typeface="+mj-lt"/>
              <a:cs typeface="Times New Roman" panose="02020603050405020304" pitchFamily="18" charset="0"/>
            </a:endParaRPr>
          </a:p>
          <a:p>
            <a:pPr marL="411480" lvl="1" indent="0" algn="ctr">
              <a:buNone/>
            </a:pPr>
            <a:endParaRPr lang="ru-RU" sz="2200" b="1" spc="-20" dirty="0">
              <a:solidFill>
                <a:srgbClr val="1F497D"/>
              </a:solidFill>
              <a:latin typeface="+mj-lt"/>
              <a:cs typeface="Times New Roman" panose="02020603050405020304" pitchFamily="18" charset="0"/>
            </a:endParaRPr>
          </a:p>
          <a:p>
            <a:pPr marL="411480" lvl="1" indent="0" algn="ctr">
              <a:buNone/>
            </a:pPr>
            <a:endParaRPr lang="ru-RU" sz="2200" b="1" spc="-20" dirty="0">
              <a:solidFill>
                <a:srgbClr val="000099"/>
              </a:solidFill>
              <a:latin typeface="+mj-lt"/>
              <a:cs typeface="Times New Roman" panose="02020603050405020304" pitchFamily="18" charset="0"/>
            </a:endParaRPr>
          </a:p>
          <a:p>
            <a:pPr marL="411480" lvl="1" indent="0" algn="ctr">
              <a:buNone/>
            </a:pPr>
            <a:endParaRPr lang="ru-RU" spc="-2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411760" y="6488668"/>
            <a:ext cx="43821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Рис. 8.  Сформированный закон движения</a:t>
            </a:r>
            <a:r>
              <a:rPr lang="ru-RU" sz="24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9" r="7619" b="3922"/>
          <a:stretch/>
        </p:blipFill>
        <p:spPr bwMode="auto">
          <a:xfrm>
            <a:off x="251520" y="1141442"/>
            <a:ext cx="7812359" cy="547260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711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396552" y="855846"/>
            <a:ext cx="5256584" cy="3077210"/>
            <a:chOff x="3493698" y="2980388"/>
            <a:chExt cx="5312410" cy="3077210"/>
          </a:xfrm>
        </p:grpSpPr>
        <p:pic>
          <p:nvPicPr>
            <p:cNvPr id="8" name="Рисунок 7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3698" y="2980388"/>
              <a:ext cx="5312410" cy="30772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Рисунок 8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425" t="8484" r="72131" b="78148"/>
            <a:stretch/>
          </p:blipFill>
          <p:spPr bwMode="auto">
            <a:xfrm>
              <a:off x="4519042" y="3240534"/>
              <a:ext cx="504056" cy="57606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48413785-0FFA-4B31-8FEF-77C05465D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4F1E0-2ABC-48C7-84AD-BF8CEFBBCF42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26" name="Объект 2">
            <a:extLst>
              <a:ext uri="{FF2B5EF4-FFF2-40B4-BE49-F238E27FC236}">
                <a16:creationId xmlns:a16="http://schemas.microsoft.com/office/drawing/2014/main" xmlns="" id="{2CF0440E-D120-4E29-B3AF-A8AF5A108B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677" y="476672"/>
            <a:ext cx="8388424" cy="681538"/>
          </a:xfrm>
        </p:spPr>
        <p:txBody>
          <a:bodyPr>
            <a:normAutofit/>
          </a:bodyPr>
          <a:lstStyle/>
          <a:p>
            <a:pPr marL="411480" lvl="1" indent="0" algn="ctr">
              <a:buNone/>
            </a:pPr>
            <a:r>
              <a:rPr lang="ru-RU" sz="2400" b="1" spc="-20" dirty="0" smtClean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400" b="1" spc="-20" dirty="0" smtClean="0">
                <a:solidFill>
                  <a:srgbClr val="1F497D"/>
                </a:solidFill>
                <a:latin typeface="+mj-lt"/>
                <a:cs typeface="Times New Roman" panose="02020603050405020304" pitchFamily="18" charset="0"/>
              </a:rPr>
              <a:t>Сравнение точности алгоритмов</a:t>
            </a:r>
            <a:endParaRPr lang="ru-RU" sz="2400" b="1" spc="-20" dirty="0">
              <a:solidFill>
                <a:srgbClr val="1F497D"/>
              </a:solidFill>
              <a:latin typeface="+mj-lt"/>
              <a:cs typeface="Times New Roman" panose="02020603050405020304" pitchFamily="18" charset="0"/>
            </a:endParaRPr>
          </a:p>
          <a:p>
            <a:pPr marL="411480" lvl="1" indent="0" algn="ctr">
              <a:buNone/>
            </a:pPr>
            <a:endParaRPr lang="ru-RU" sz="2200" b="1" spc="-20" dirty="0">
              <a:solidFill>
                <a:srgbClr val="1F497D"/>
              </a:solidFill>
              <a:latin typeface="+mj-lt"/>
              <a:cs typeface="Times New Roman" panose="02020603050405020304" pitchFamily="18" charset="0"/>
            </a:endParaRPr>
          </a:p>
          <a:p>
            <a:pPr marL="411480" lvl="1" indent="0" algn="ctr">
              <a:buNone/>
            </a:pPr>
            <a:endParaRPr lang="ru-RU" sz="2200" b="1" spc="-20" dirty="0">
              <a:solidFill>
                <a:srgbClr val="000099"/>
              </a:solidFill>
              <a:latin typeface="+mj-lt"/>
              <a:cs typeface="Times New Roman" panose="02020603050405020304" pitchFamily="18" charset="0"/>
            </a:endParaRPr>
          </a:p>
          <a:p>
            <a:pPr marL="411480" lvl="1" indent="0" algn="ctr">
              <a:buNone/>
            </a:pPr>
            <a:endParaRPr lang="ru-RU" spc="-2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313377" y="978808"/>
            <a:ext cx="438210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Рис. 9. Погрешности определения ориентации при использовании алгоритмов </a:t>
            </a:r>
            <a:r>
              <a:rPr lang="en-US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BINS2, BINS4, BINS5</a:t>
            </a:r>
            <a:r>
              <a:rPr lang="ru-RU" sz="24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456" y="2971552"/>
            <a:ext cx="4882180" cy="338437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17678" y="4279930"/>
            <a:ext cx="431030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BINS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2 –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коррекция БИНС без РФК;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BINS4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– коррекция БИНС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через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РФК;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BINS5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– коррекция БИНС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через РФК, с учетом экспоненциально-коррелированных шумов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583200" y="6296670"/>
            <a:ext cx="59485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Рис. 10. Средняя абсолютная погрешность определения </a:t>
            </a:r>
            <a:br>
              <a:rPr lang="ru-RU" sz="1600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положения при использовании алгоритмов </a:t>
            </a:r>
            <a:r>
              <a:rPr lang="en-US" sz="1600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BINS2, BINS4, BINS5</a:t>
            </a:r>
            <a:r>
              <a:rPr lang="ru-RU" sz="24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98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48413785-0FFA-4B31-8FEF-77C05465D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4F1E0-2ABC-48C7-84AD-BF8CEFBBCF42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26" name="Объект 2">
            <a:extLst>
              <a:ext uri="{FF2B5EF4-FFF2-40B4-BE49-F238E27FC236}">
                <a16:creationId xmlns:a16="http://schemas.microsoft.com/office/drawing/2014/main" xmlns="" id="{2CF0440E-D120-4E29-B3AF-A8AF5A108B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677" y="476672"/>
            <a:ext cx="8388424" cy="681538"/>
          </a:xfrm>
        </p:spPr>
        <p:txBody>
          <a:bodyPr>
            <a:normAutofit/>
          </a:bodyPr>
          <a:lstStyle/>
          <a:p>
            <a:pPr marL="411480" lvl="1" indent="0" algn="ctr">
              <a:buNone/>
            </a:pPr>
            <a:r>
              <a:rPr lang="ru-RU" sz="2400" b="1" spc="-20" dirty="0" smtClean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400" b="1" spc="-20" dirty="0" smtClean="0">
                <a:solidFill>
                  <a:srgbClr val="1F497D"/>
                </a:solidFill>
                <a:latin typeface="+mj-lt"/>
                <a:cs typeface="Times New Roman" panose="02020603050405020304" pitchFamily="18" charset="0"/>
              </a:rPr>
              <a:t>Заключение</a:t>
            </a:r>
            <a:endParaRPr lang="ru-RU" sz="2400" b="1" spc="-20" dirty="0">
              <a:solidFill>
                <a:srgbClr val="1F497D"/>
              </a:solidFill>
              <a:latin typeface="+mj-lt"/>
              <a:cs typeface="Times New Roman" panose="02020603050405020304" pitchFamily="18" charset="0"/>
            </a:endParaRPr>
          </a:p>
          <a:p>
            <a:pPr marL="411480" lvl="1" indent="0" algn="ctr">
              <a:buNone/>
            </a:pPr>
            <a:endParaRPr lang="ru-RU" sz="2200" b="1" spc="-20" dirty="0">
              <a:solidFill>
                <a:srgbClr val="1F497D"/>
              </a:solidFill>
              <a:latin typeface="+mj-lt"/>
              <a:cs typeface="Times New Roman" panose="02020603050405020304" pitchFamily="18" charset="0"/>
            </a:endParaRPr>
          </a:p>
          <a:p>
            <a:pPr marL="411480" lvl="1" indent="0" algn="ctr">
              <a:buNone/>
            </a:pPr>
            <a:endParaRPr lang="ru-RU" sz="2200" b="1" spc="-20" dirty="0">
              <a:solidFill>
                <a:srgbClr val="000099"/>
              </a:solidFill>
              <a:latin typeface="+mj-lt"/>
              <a:cs typeface="Times New Roman" panose="02020603050405020304" pitchFamily="18" charset="0"/>
            </a:endParaRPr>
          </a:p>
          <a:p>
            <a:pPr marL="411480" lvl="1" indent="0" algn="ctr">
              <a:buNone/>
            </a:pPr>
            <a:endParaRPr lang="ru-RU" spc="-2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307" y="980728"/>
            <a:ext cx="7909164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 smtClean="0">
                <a:cs typeface="Times New Roman" panose="02020603050405020304" pitchFamily="18" charset="0"/>
              </a:rPr>
              <a:t>В рамках работы был сформирован алгоритм </a:t>
            </a:r>
            <a:r>
              <a:rPr lang="ru-RU" sz="1600" dirty="0">
                <a:cs typeface="Times New Roman" panose="02020603050405020304" pitchFamily="18" charset="0"/>
              </a:rPr>
              <a:t>обработки информации с датчиков подвижного объекта, объединенных в инерциально-спутниковую навигационную систему, </a:t>
            </a:r>
            <a:r>
              <a:rPr lang="ru-RU" sz="1600" dirty="0" smtClean="0">
                <a:cs typeface="Times New Roman" panose="02020603050405020304" pitchFamily="18" charset="0"/>
              </a:rPr>
              <a:t>включающий в себя фильтр </a:t>
            </a:r>
            <a:r>
              <a:rPr lang="ru-RU" sz="1600" dirty="0" err="1" smtClean="0">
                <a:cs typeface="Times New Roman" panose="02020603050405020304" pitchFamily="18" charset="0"/>
              </a:rPr>
              <a:t>Калмана</a:t>
            </a:r>
            <a:r>
              <a:rPr lang="ru-RU" sz="1600" dirty="0" smtClean="0">
                <a:cs typeface="Times New Roman" panose="02020603050405020304" pitchFamily="18" charset="0"/>
              </a:rPr>
              <a:t> и учитывающий модель ошибок БИНС. Были получены сравнительные оценки </a:t>
            </a:r>
            <a:r>
              <a:rPr lang="ru-RU" sz="1600" dirty="0">
                <a:cs typeface="Times New Roman" panose="02020603050405020304" pitchFamily="18" charset="0"/>
              </a:rPr>
              <a:t>погрешностей выходных данных </a:t>
            </a:r>
            <a:r>
              <a:rPr lang="ru-RU" sz="1600" dirty="0" smtClean="0">
                <a:cs typeface="Times New Roman" panose="02020603050405020304" pitchFamily="18" charset="0"/>
              </a:rPr>
              <a:t>разработанного алгоритма и алгоритма, не использующего фильтр </a:t>
            </a:r>
            <a:r>
              <a:rPr lang="ru-RU" sz="1600" dirty="0" err="1" smtClean="0">
                <a:cs typeface="Times New Roman" panose="02020603050405020304" pitchFamily="18" charset="0"/>
              </a:rPr>
              <a:t>Калмана</a:t>
            </a:r>
            <a:r>
              <a:rPr lang="ru-RU" sz="1600" dirty="0" smtClean="0"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sz="400" dirty="0" smtClean="0">
                <a:latin typeface="+mj-lt"/>
                <a:ea typeface="Tahoma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+mj-lt"/>
                <a:ea typeface="Tahoma" pitchFamily="34" charset="0"/>
                <a:cs typeface="Times New Roman" panose="02020603050405020304" pitchFamily="18" charset="0"/>
              </a:rPr>
              <a:t>Сформированное в рамках работы программное обеспечение для моделирования работы датчиков навигационной системы учитывает белые и экспоненциально-коррелированные шумы и позволяет: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+mj-lt"/>
                <a:ea typeface="Tahoma" pitchFamily="34" charset="0"/>
                <a:cs typeface="Times New Roman" panose="02020603050405020304" pitchFamily="18" charset="0"/>
              </a:rPr>
              <a:t>оценивать влияние шумов инерциальных датчиков и аппаратуры СНС на погрешности решения навигационной задачи;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+mj-lt"/>
                <a:ea typeface="Tahoma" pitchFamily="34" charset="0"/>
                <a:cs typeface="Times New Roman" panose="02020603050405020304" pitchFamily="18" charset="0"/>
              </a:rPr>
              <a:t>получать </a:t>
            </a:r>
            <a:r>
              <a:rPr lang="ru-RU" sz="1600" dirty="0">
                <a:latin typeface="+mj-lt"/>
                <a:ea typeface="Tahoma" pitchFamily="34" charset="0"/>
                <a:cs typeface="Times New Roman" panose="02020603050405020304" pitchFamily="18" charset="0"/>
              </a:rPr>
              <a:t>сравнительные оценки погрешностей работы различных алгоритмов коррекции </a:t>
            </a:r>
            <a:r>
              <a:rPr lang="ru-RU" sz="1600" dirty="0" smtClean="0">
                <a:latin typeface="+mj-lt"/>
                <a:ea typeface="Tahoma" pitchFamily="34" charset="0"/>
                <a:cs typeface="Times New Roman" panose="02020603050405020304" pitchFamily="18" charset="0"/>
              </a:rPr>
              <a:t>БИНС.</a:t>
            </a:r>
            <a:endParaRPr lang="ru-RU" sz="1600" dirty="0">
              <a:latin typeface="+mj-lt"/>
              <a:ea typeface="Tahoma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77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36912"/>
            <a:ext cx="7620000" cy="1143000"/>
          </a:xfrm>
        </p:spPr>
        <p:txBody>
          <a:bodyPr/>
          <a:lstStyle/>
          <a:p>
            <a:pPr algn="ctr"/>
            <a:r>
              <a:rPr lang="ru-RU" dirty="0"/>
              <a:t>Спасибо за </a:t>
            </a:r>
            <a:r>
              <a:rPr lang="ru-RU" dirty="0" smtClean="0"/>
              <a:t>внимание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4F1E0-2ABC-48C7-84AD-BF8CEFBBCF42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88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2">
            <a:extLst>
              <a:ext uri="{FF2B5EF4-FFF2-40B4-BE49-F238E27FC236}">
                <a16:creationId xmlns:a16="http://schemas.microsoft.com/office/drawing/2014/main" xmlns="" id="{2CF0440E-D120-4E29-B3AF-A8AF5A108B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48680"/>
            <a:ext cx="8172400" cy="630932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400" b="1" u="sng" dirty="0">
              <a:latin typeface="Times New Roman" pitchFamily="18" charset="0"/>
              <a:cs typeface="Times New Roman" pitchFamily="18" charset="0"/>
              <a:sym typeface="+mn-ea"/>
            </a:endParaRPr>
          </a:p>
          <a:p>
            <a:pPr marL="114300" indent="0" algn="just">
              <a:lnSpc>
                <a:spcPct val="150000"/>
              </a:lnSpc>
              <a:buNone/>
            </a:pPr>
            <a:r>
              <a:rPr lang="ru-RU" sz="2000" dirty="0" smtClean="0"/>
              <a:t>Данная </a:t>
            </a:r>
            <a:r>
              <a:rPr lang="ru-RU" sz="2000" dirty="0"/>
              <a:t>работа производится в рамках </a:t>
            </a:r>
            <a:r>
              <a:rPr lang="ru-RU" sz="2000" b="1" dirty="0"/>
              <a:t>проекта</a:t>
            </a:r>
            <a:r>
              <a:rPr lang="ru-RU" sz="2000" dirty="0"/>
              <a:t> полностью </a:t>
            </a:r>
            <a:r>
              <a:rPr lang="ru-RU" sz="2000" b="1" dirty="0"/>
              <a:t>многоразовой</a:t>
            </a:r>
            <a:r>
              <a:rPr lang="ru-RU" sz="2000" dirty="0"/>
              <a:t> </a:t>
            </a:r>
            <a:r>
              <a:rPr lang="ru-RU" sz="2000" b="1" dirty="0"/>
              <a:t>РН</a:t>
            </a:r>
            <a:r>
              <a:rPr lang="ru-RU" sz="2000" dirty="0"/>
              <a:t> </a:t>
            </a:r>
            <a:r>
              <a:rPr lang="ru-RU" sz="2000" b="1" dirty="0"/>
              <a:t>сверхлегкого класса</a:t>
            </a:r>
            <a:r>
              <a:rPr lang="ru-RU" sz="2000" dirty="0"/>
              <a:t>, реализуемого молодежным конструкторского бюро «</a:t>
            </a:r>
            <a:r>
              <a:rPr lang="ru-RU" sz="2000" b="1" dirty="0"/>
              <a:t>Астероид</a:t>
            </a:r>
            <a:r>
              <a:rPr lang="ru-RU" sz="2000" dirty="0"/>
              <a:t>» ЮУрГУ.</a:t>
            </a:r>
            <a:r>
              <a:rPr lang="en-US" sz="2000" dirty="0"/>
              <a:t> </a:t>
            </a:r>
            <a:endParaRPr lang="ru-RU" sz="2000" dirty="0" smtClean="0"/>
          </a:p>
          <a:p>
            <a:pPr marL="114300" indent="0" algn="just">
              <a:lnSpc>
                <a:spcPct val="150000"/>
              </a:lnSpc>
              <a:buNone/>
            </a:pPr>
            <a:endParaRPr lang="en-US" sz="500" dirty="0"/>
          </a:p>
          <a:p>
            <a:pPr marL="114300" indent="0" algn="just">
              <a:lnSpc>
                <a:spcPct val="150000"/>
              </a:lnSpc>
              <a:buNone/>
            </a:pPr>
            <a:r>
              <a:rPr lang="ru-RU" sz="2000" dirty="0" smtClean="0"/>
              <a:t>Для </a:t>
            </a:r>
            <a:r>
              <a:rPr lang="ru-RU" sz="2000" b="1" dirty="0"/>
              <a:t>РН сверхлегкого класса </a:t>
            </a:r>
            <a:r>
              <a:rPr lang="ru-RU" sz="2000" dirty="0"/>
              <a:t>актуальна задача </a:t>
            </a:r>
            <a:r>
              <a:rPr lang="ru-RU" sz="2000" b="1" dirty="0"/>
              <a:t>миниатюризации</a:t>
            </a:r>
            <a:r>
              <a:rPr lang="ru-RU" sz="2000" dirty="0"/>
              <a:t> навигационной системы, что</a:t>
            </a:r>
            <a:r>
              <a:rPr lang="en-US" sz="2000" dirty="0"/>
              <a:t> </a:t>
            </a:r>
            <a:r>
              <a:rPr lang="ru-RU" sz="2000" dirty="0"/>
              <a:t>может быть достигнуто использованием датчиков, основанных на новых физических принципах (</a:t>
            </a:r>
            <a:r>
              <a:rPr lang="ru-RU" sz="2000" b="1" dirty="0"/>
              <a:t>ВОГ, КЛГ, МЭМС-датчики</a:t>
            </a:r>
            <a:r>
              <a:rPr lang="ru-RU" sz="2000" dirty="0"/>
              <a:t>)</a:t>
            </a:r>
            <a:r>
              <a:rPr lang="en-US" sz="2000" dirty="0"/>
              <a:t>.</a:t>
            </a:r>
            <a:r>
              <a:rPr lang="ru-RU" sz="2000" dirty="0"/>
              <a:t> Данные датчики обладают сравнительно </a:t>
            </a:r>
            <a:r>
              <a:rPr lang="ru-RU" sz="2000" b="1" dirty="0"/>
              <a:t>низкими </a:t>
            </a:r>
            <a:r>
              <a:rPr lang="ru-RU" sz="2000" b="1" dirty="0" err="1" smtClean="0"/>
              <a:t>точностными</a:t>
            </a:r>
            <a:r>
              <a:rPr lang="ru-RU" sz="2000" b="1" dirty="0" smtClean="0"/>
              <a:t> характеристиками</a:t>
            </a:r>
            <a:r>
              <a:rPr lang="ru-RU" sz="2000" dirty="0" smtClean="0"/>
              <a:t>, </a:t>
            </a:r>
            <a:r>
              <a:rPr lang="ru-RU" sz="2000" dirty="0"/>
              <a:t>поэтому их использование сопряжено с усложнением алгоритмов обработки измерительной информации.</a:t>
            </a:r>
          </a:p>
          <a:p>
            <a:pPr marL="571500" indent="-457200">
              <a:buFont typeface="+mj-lt"/>
              <a:buAutoNum type="arabicPeriod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-457200" algn="just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ClrTx/>
              <a:buFont typeface="+mj-lt"/>
              <a:buAutoNum type="arabicPeriod"/>
            </a:pPr>
            <a:endParaRPr lang="ru-RU" sz="2400" dirty="0">
              <a:latin typeface="Times New Roman" pitchFamily="18" charset="0"/>
              <a:cs typeface="Times New Roman" pitchFamily="18" charset="0"/>
              <a:sym typeface="+mn-ea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48413785-0FFA-4B31-8FEF-77C05465D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4F1E0-2ABC-48C7-84AD-BF8CEFBBCF42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xmlns="" id="{2CF0440E-D120-4E29-B3AF-A8AF5A108BB2}"/>
              </a:ext>
            </a:extLst>
          </p:cNvPr>
          <p:cNvSpPr txBox="1">
            <a:spLocks/>
          </p:cNvSpPr>
          <p:nvPr/>
        </p:nvSpPr>
        <p:spPr>
          <a:xfrm>
            <a:off x="0" y="551126"/>
            <a:ext cx="8531788" cy="5016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11480" lvl="1" indent="0" algn="ctr">
              <a:buFont typeface="Arial" pitchFamily="34" charset="0"/>
              <a:buNone/>
            </a:pPr>
            <a:r>
              <a:rPr lang="ru-RU" sz="2400" b="1" dirty="0" smtClean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 А</a:t>
            </a:r>
            <a:r>
              <a:rPr lang="ru-RU" sz="2400" b="1" dirty="0" smtClean="0">
                <a:solidFill>
                  <a:srgbClr val="1F497D"/>
                </a:solidFill>
                <a:latin typeface="+mj-lt"/>
                <a:cs typeface="Times New Roman" panose="02020603050405020304" pitchFamily="18" charset="0"/>
              </a:rPr>
              <a:t>ктуальность работы</a:t>
            </a:r>
          </a:p>
          <a:p>
            <a:pPr marL="411480" lvl="1" indent="0" algn="ctr">
              <a:buFont typeface="Arial" pitchFamily="34" charset="0"/>
              <a:buNone/>
            </a:pPr>
            <a:endParaRPr lang="ru-RU" sz="2200" b="1" dirty="0" smtClean="0">
              <a:solidFill>
                <a:srgbClr val="1F49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1480" lvl="1" indent="0" algn="ctr">
              <a:buFont typeface="Arial" pitchFamily="34" charset="0"/>
              <a:buNone/>
            </a:pPr>
            <a:endParaRPr lang="ru-RU" sz="2200" b="1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1480" lvl="1" indent="0" algn="ctr">
              <a:buFont typeface="Arial" pitchFamily="34" charset="0"/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33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2">
            <a:extLst>
              <a:ext uri="{FF2B5EF4-FFF2-40B4-BE49-F238E27FC236}">
                <a16:creationId xmlns:a16="http://schemas.microsoft.com/office/drawing/2014/main" xmlns="" id="{2CF0440E-D120-4E29-B3AF-A8AF5A108B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677" y="548680"/>
            <a:ext cx="8172400" cy="630932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400" b="1" u="sng" dirty="0">
              <a:latin typeface="Times New Roman" pitchFamily="18" charset="0"/>
              <a:cs typeface="Times New Roman" pitchFamily="18" charset="0"/>
              <a:sym typeface="+mn-ea"/>
            </a:endParaRPr>
          </a:p>
          <a:p>
            <a:pPr marL="0" indent="0">
              <a:buNone/>
            </a:pPr>
            <a:r>
              <a:rPr lang="ru-RU" b="1" u="sng" dirty="0">
                <a:latin typeface="+mj-lt"/>
                <a:cs typeface="Times New Roman" pitchFamily="18" charset="0"/>
                <a:sym typeface="+mn-ea"/>
              </a:rPr>
              <a:t>Цель</a:t>
            </a:r>
            <a:endParaRPr lang="en-US" b="1" u="sng" dirty="0">
              <a:latin typeface="+mj-lt"/>
              <a:cs typeface="Times New Roman" pitchFamily="18" charset="0"/>
              <a:sym typeface="+mn-ea"/>
            </a:endParaRPr>
          </a:p>
          <a:p>
            <a:pPr marL="0" indent="0" algn="just">
              <a:buNone/>
            </a:pPr>
            <a:r>
              <a:rPr lang="ru-RU" dirty="0" smtClean="0">
                <a:latin typeface="+mj-lt"/>
                <a:cs typeface="Times New Roman" panose="02020603050405020304" pitchFamily="18" charset="0"/>
              </a:rPr>
              <a:t>Формирование </a:t>
            </a:r>
            <a:r>
              <a:rPr lang="ru-RU" dirty="0">
                <a:latin typeface="+mj-lt"/>
                <a:cs typeface="Times New Roman" panose="02020603050405020304" pitchFamily="18" charset="0"/>
              </a:rPr>
              <a:t>алгоритма обработки информации с датчиков подвижного объекта, объединенных в инерциально-спутниковую навигационную систему, и оценка погрешностей выходных данных алгоритма. </a:t>
            </a:r>
            <a:endParaRPr lang="ru-RU" dirty="0">
              <a:latin typeface="+mj-lt"/>
              <a:cs typeface="Times New Roman" panose="02020603050405020304" pitchFamily="18" charset="0"/>
              <a:sym typeface="+mn-ea"/>
            </a:endParaRPr>
          </a:p>
          <a:p>
            <a:pPr marL="0" indent="0">
              <a:buNone/>
            </a:pPr>
            <a:r>
              <a:rPr lang="ru-RU" b="1" u="sng" dirty="0">
                <a:latin typeface="+mj-lt"/>
                <a:cs typeface="Times New Roman" pitchFamily="18" charset="0"/>
                <a:sym typeface="+mn-ea"/>
              </a:rPr>
              <a:t>Задачи</a:t>
            </a:r>
          </a:p>
          <a:p>
            <a:pPr lvl="0"/>
            <a:r>
              <a:rPr lang="ru-RU" dirty="0">
                <a:latin typeface="+mj-lt"/>
                <a:cs typeface="Times New Roman" panose="02020603050405020304" pitchFamily="18" charset="0"/>
              </a:rPr>
              <a:t>аналитический обзор источников по теме работы;</a:t>
            </a:r>
          </a:p>
          <a:p>
            <a:pPr lvl="0"/>
            <a:r>
              <a:rPr lang="ru-RU" dirty="0">
                <a:latin typeface="+mj-lt"/>
                <a:cs typeface="Times New Roman" panose="02020603050405020304" pitchFamily="18" charset="0"/>
              </a:rPr>
              <a:t>формирование алгоритма обработки информации с датчиков, входящих в навигационную систему;</a:t>
            </a:r>
          </a:p>
          <a:p>
            <a:pPr lvl="0"/>
            <a:r>
              <a:rPr lang="ru-RU" dirty="0">
                <a:latin typeface="+mj-lt"/>
                <a:cs typeface="Times New Roman" panose="02020603050405020304" pitchFamily="18" charset="0"/>
              </a:rPr>
              <a:t>формирование программного обеспечения для моделирования работы датчиков, входящих в навигационную систему;</a:t>
            </a:r>
          </a:p>
          <a:p>
            <a:pPr lvl="0"/>
            <a:r>
              <a:rPr lang="ru-RU" dirty="0">
                <a:latin typeface="+mj-lt"/>
                <a:cs typeface="Times New Roman" panose="02020603050405020304" pitchFamily="18" charset="0"/>
              </a:rPr>
              <a:t>оценивание погрешностей алгоритма обработки информации с датчиков навигационной системы в рамках численного эксперимента.</a:t>
            </a:r>
          </a:p>
          <a:p>
            <a:pPr marL="571500" indent="-457200">
              <a:buFont typeface="+mj-lt"/>
              <a:buAutoNum type="arabicPeriod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-457200" algn="just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ClrTx/>
              <a:buFont typeface="+mj-lt"/>
              <a:buAutoNum type="arabicPeriod"/>
            </a:pPr>
            <a:endParaRPr lang="ru-RU" sz="2400" dirty="0">
              <a:latin typeface="Times New Roman" pitchFamily="18" charset="0"/>
              <a:cs typeface="Times New Roman" pitchFamily="18" charset="0"/>
              <a:sym typeface="+mn-ea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48413785-0FFA-4B31-8FEF-77C05465D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4F1E0-2ABC-48C7-84AD-BF8CEFBBCF42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xmlns="" id="{2CF0440E-D120-4E29-B3AF-A8AF5A108BB2}"/>
              </a:ext>
            </a:extLst>
          </p:cNvPr>
          <p:cNvSpPr txBox="1">
            <a:spLocks/>
          </p:cNvSpPr>
          <p:nvPr/>
        </p:nvSpPr>
        <p:spPr>
          <a:xfrm>
            <a:off x="22060" y="557033"/>
            <a:ext cx="8388424" cy="5016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11480" lvl="1" indent="0" algn="ctr">
              <a:buFont typeface="Arial" pitchFamily="34" charset="0"/>
              <a:buNone/>
            </a:pPr>
            <a:r>
              <a:rPr lang="ru-RU" sz="2400" b="1" dirty="0" smtClean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1F497D"/>
                </a:solidFill>
                <a:latin typeface="+mj-lt"/>
                <a:cs typeface="Times New Roman" panose="02020603050405020304" pitchFamily="18" charset="0"/>
              </a:rPr>
              <a:t>Цели и задачи работы</a:t>
            </a:r>
          </a:p>
          <a:p>
            <a:pPr marL="411480" lvl="1" indent="0" algn="ctr">
              <a:buFont typeface="Arial" pitchFamily="34" charset="0"/>
              <a:buNone/>
            </a:pPr>
            <a:endParaRPr lang="ru-RU" sz="2200" b="1" dirty="0" smtClean="0">
              <a:solidFill>
                <a:srgbClr val="1F49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1480" lvl="1" indent="0" algn="ctr">
              <a:buFont typeface="Arial" pitchFamily="34" charset="0"/>
              <a:buNone/>
            </a:pPr>
            <a:endParaRPr lang="ru-RU" sz="2200" b="1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1480" lvl="1" indent="0" algn="ctr">
              <a:buFont typeface="Arial" pitchFamily="34" charset="0"/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53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48413785-0FFA-4B31-8FEF-77C05465D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4F1E0-2ABC-48C7-84AD-BF8CEFBBCF42}" type="slidenum">
              <a:rPr lang="ru-RU" smtClean="0"/>
              <a:pPr/>
              <a:t>4</a:t>
            </a:fld>
            <a:endParaRPr lang="ru-RU"/>
          </a:p>
        </p:txBody>
      </p:sp>
      <p:grpSp>
        <p:nvGrpSpPr>
          <p:cNvPr id="10" name="Группа 9"/>
          <p:cNvGrpSpPr/>
          <p:nvPr/>
        </p:nvGrpSpPr>
        <p:grpSpPr>
          <a:xfrm>
            <a:off x="0" y="2145838"/>
            <a:ext cx="4948856" cy="3503122"/>
            <a:chOff x="84408" y="505225"/>
            <a:chExt cx="7224320" cy="5113845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4408" y="505225"/>
              <a:ext cx="7224320" cy="5113845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backgroundMark x1="77778" y1="64706" x2="77778" y2="64706"/>
                          <a14:backgroundMark x1="77778" y1="58824" x2="77778" y2="5882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444298" y="2266572"/>
              <a:ext cx="337128" cy="272910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backgroundMark x1="77778" y1="64706" x2="77778" y2="64706"/>
                          <a14:backgroundMark x1="77778" y1="58824" x2="77778" y2="5882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450648" y="1987172"/>
              <a:ext cx="337128" cy="272910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backgroundMark x1="77778" y1="64706" x2="77778" y2="64706"/>
                          <a14:backgroundMark x1="77778" y1="58824" x2="77778" y2="5882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449332" y="1643619"/>
              <a:ext cx="337128" cy="272910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backgroundMark x1="77778" y1="64706" x2="77778" y2="64706"/>
                          <a14:backgroundMark x1="77778" y1="58824" x2="77778" y2="5882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450648" y="1312766"/>
              <a:ext cx="337128" cy="272910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backgroundMark x1="77778" y1="64706" x2="77778" y2="64706"/>
                          <a14:backgroundMark x1="77778" y1="58824" x2="77778" y2="5882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332567" y="3550690"/>
              <a:ext cx="337128" cy="272910"/>
            </a:xfrm>
            <a:prstGeom prst="rect">
              <a:avLst/>
            </a:prstGeom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backgroundMark x1="77778" y1="64706" x2="77778" y2="64706"/>
                          <a14:backgroundMark x1="77778" y1="58824" x2="77778" y2="5882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329709" y="3944355"/>
              <a:ext cx="337128" cy="272910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backgroundMark x1="77778" y1="64706" x2="77778" y2="64706"/>
                          <a14:backgroundMark x1="77778" y1="58824" x2="77778" y2="5882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333461" y="4335639"/>
              <a:ext cx="337128" cy="272910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backgroundMark x1="77778" y1="64706" x2="77778" y2="64706"/>
                          <a14:backgroundMark x1="77778" y1="58824" x2="77778" y2="5882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635110" y="3617365"/>
              <a:ext cx="337128" cy="272910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backgroundMark x1="77778" y1="64706" x2="77778" y2="64706"/>
                          <a14:backgroundMark x1="77778" y1="58824" x2="77778" y2="5882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637491" y="3957885"/>
              <a:ext cx="337128" cy="272910"/>
            </a:xfrm>
            <a:prstGeom prst="rect">
              <a:avLst/>
            </a:prstGeom>
          </p:spPr>
        </p:pic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backgroundMark x1="77778" y1="64706" x2="77778" y2="64706"/>
                          <a14:backgroundMark x1="77778" y1="58824" x2="77778" y2="5882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635110" y="4345307"/>
              <a:ext cx="337128" cy="272910"/>
            </a:xfrm>
            <a:prstGeom prst="rect">
              <a:avLst/>
            </a:prstGeom>
          </p:spPr>
        </p:pic>
      </p:grpSp>
      <p:sp>
        <p:nvSpPr>
          <p:cNvPr id="22" name="Прямоугольник 21"/>
          <p:cNvSpPr/>
          <p:nvPr/>
        </p:nvSpPr>
        <p:spPr>
          <a:xfrm>
            <a:off x="4550807" y="1988840"/>
            <a:ext cx="3948545" cy="4262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K, </a:t>
            </a:r>
            <a:r>
              <a:rPr lang="en-US" dirty="0" smtClean="0">
                <a:sym typeface="Symbol" panose="05050102010706020507" pitchFamily="18" charset="2"/>
              </a:rPr>
              <a:t>,  </a:t>
            </a:r>
            <a:r>
              <a:rPr lang="ru-RU" dirty="0" smtClean="0"/>
              <a:t>–</a:t>
            </a:r>
            <a:r>
              <a:rPr lang="en-US" dirty="0" smtClean="0"/>
              <a:t> </a:t>
            </a:r>
            <a:r>
              <a:rPr lang="ru-RU" dirty="0" smtClean="0"/>
              <a:t>углы Эйлера</a:t>
            </a:r>
            <a:r>
              <a:rPr lang="en-US" dirty="0" smtClean="0"/>
              <a:t>-</a:t>
            </a:r>
            <a:r>
              <a:rPr lang="ru-RU" dirty="0" smtClean="0"/>
              <a:t>Крылова</a:t>
            </a:r>
            <a:r>
              <a:rPr lang="en-US" dirty="0" smtClean="0"/>
              <a:t>;</a:t>
            </a:r>
            <a:endParaRPr lang="ru-RU" dirty="0" smtClean="0"/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i="1" dirty="0" smtClean="0"/>
              <a:t>n</a:t>
            </a:r>
            <a:r>
              <a:rPr lang="en-US" dirty="0" smtClean="0"/>
              <a:t> </a:t>
            </a:r>
            <a:r>
              <a:rPr lang="ru-RU" dirty="0" smtClean="0"/>
              <a:t>–</a:t>
            </a:r>
            <a:r>
              <a:rPr lang="en-US" dirty="0" smtClean="0"/>
              <a:t> </a:t>
            </a:r>
            <a:r>
              <a:rPr lang="ru-RU" dirty="0" smtClean="0"/>
              <a:t>вектор </a:t>
            </a:r>
            <a:r>
              <a:rPr lang="ru-RU" dirty="0" err="1" smtClean="0"/>
              <a:t>псевдоускорения</a:t>
            </a:r>
            <a:r>
              <a:rPr lang="en-US" dirty="0" smtClean="0"/>
              <a:t>;</a:t>
            </a:r>
            <a:endParaRPr lang="ru-RU" dirty="0" smtClean="0"/>
          </a:p>
          <a:p>
            <a:pPr marL="342900" indent="-342900" algn="just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i="1" dirty="0" smtClean="0"/>
              <a:t>E,N,H</a:t>
            </a:r>
            <a:r>
              <a:rPr lang="en-US" dirty="0" smtClean="0"/>
              <a:t> </a:t>
            </a:r>
            <a:r>
              <a:rPr lang="ru-RU" dirty="0" smtClean="0"/>
              <a:t>– оси сопровождающего географического трехгранника; </a:t>
            </a: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sym typeface="Symbol" panose="05050102010706020507" pitchFamily="18" charset="2"/>
              </a:rPr>
              <a:t></a:t>
            </a:r>
            <a:r>
              <a:rPr lang="en-US" i="1" baseline="-25000" dirty="0" smtClean="0">
                <a:sym typeface="Symbol" panose="05050102010706020507" pitchFamily="18" charset="2"/>
              </a:rPr>
              <a:t>h</a:t>
            </a:r>
            <a:r>
              <a:rPr lang="en-US" dirty="0" smtClean="0">
                <a:sym typeface="Symbol" panose="05050102010706020507" pitchFamily="18" charset="2"/>
              </a:rPr>
              <a:t> </a:t>
            </a:r>
            <a:r>
              <a:rPr lang="ru-RU" dirty="0" smtClean="0"/>
              <a:t>–</a:t>
            </a:r>
            <a:r>
              <a:rPr lang="en-US" dirty="0" smtClean="0"/>
              <a:t> </a:t>
            </a:r>
            <a:r>
              <a:rPr lang="ru-RU" dirty="0" smtClean="0"/>
              <a:t>угловая скорость вращения сопровождающего географического трехгранника;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i="1" dirty="0" smtClean="0"/>
              <a:t>С</a:t>
            </a:r>
            <a:r>
              <a:rPr lang="en-US" i="1" baseline="-25000" dirty="0" err="1" smtClean="0"/>
              <a:t>b,h</a:t>
            </a:r>
            <a:r>
              <a:rPr lang="en-US" dirty="0" smtClean="0"/>
              <a:t> </a:t>
            </a:r>
            <a:r>
              <a:rPr lang="ru-RU" dirty="0" smtClean="0"/>
              <a:t>–</a:t>
            </a:r>
            <a:r>
              <a:rPr lang="en-US" dirty="0" smtClean="0"/>
              <a:t> </a:t>
            </a:r>
            <a:r>
              <a:rPr lang="ru-RU" dirty="0" smtClean="0"/>
              <a:t>матрица перехода от ПСК в </a:t>
            </a:r>
            <a:r>
              <a:rPr lang="en-US" i="1" dirty="0" smtClean="0"/>
              <a:t>E,N,H</a:t>
            </a:r>
            <a:r>
              <a:rPr lang="ru-RU" dirty="0"/>
              <a:t>;</a:t>
            </a:r>
            <a:endParaRPr lang="ru-RU" dirty="0" smtClean="0"/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/>
              <a:t>(*)</a:t>
            </a:r>
            <a:r>
              <a:rPr lang="en-US" i="1" baseline="30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gps</a:t>
            </a:r>
            <a:r>
              <a:rPr lang="en-US" dirty="0" smtClean="0"/>
              <a:t> </a:t>
            </a:r>
            <a:r>
              <a:rPr lang="ru-RU" dirty="0" smtClean="0"/>
              <a:t>–</a:t>
            </a:r>
            <a:r>
              <a:rPr lang="en-US" dirty="0" smtClean="0"/>
              <a:t> </a:t>
            </a:r>
            <a:r>
              <a:rPr lang="ru-RU" dirty="0" smtClean="0"/>
              <a:t>информация, полученная от СНС.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-10596" y="894328"/>
            <a:ext cx="4572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dirty="0"/>
              <a:t>ИБ</a:t>
            </a:r>
            <a:r>
              <a:rPr lang="ru-RU" dirty="0"/>
              <a:t> – инерциальный блок</a:t>
            </a:r>
            <a:r>
              <a:rPr lang="en-US" dirty="0"/>
              <a:t>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dirty="0"/>
              <a:t>ДУС</a:t>
            </a:r>
            <a:r>
              <a:rPr lang="ru-RU" dirty="0"/>
              <a:t> – датчик угловой скорости;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dirty="0" smtClean="0"/>
              <a:t>А</a:t>
            </a:r>
            <a:r>
              <a:rPr lang="ru-RU" dirty="0" smtClean="0"/>
              <a:t> </a:t>
            </a:r>
            <a:r>
              <a:rPr lang="ru-RU" dirty="0"/>
              <a:t>– акселерометр;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-385228" y="5785611"/>
            <a:ext cx="567858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spc="-40" dirty="0" smtClean="0">
                <a:ea typeface="Tahoma" pitchFamily="34" charset="0"/>
                <a:cs typeface="Tahoma" pitchFamily="34" charset="0"/>
              </a:rPr>
              <a:t>Рис.1. Блок-схема БИНС *</a:t>
            </a:r>
            <a:r>
              <a:rPr lang="ru-RU" sz="1700" spc="-40" dirty="0">
                <a:ea typeface="Tahoma" pitchFamily="34" charset="0"/>
                <a:cs typeface="Tahoma" pitchFamily="34" charset="0"/>
              </a:rPr>
              <a:t/>
            </a:r>
            <a:br>
              <a:rPr lang="ru-RU" sz="1700" spc="-40" dirty="0">
                <a:ea typeface="Tahoma" pitchFamily="34" charset="0"/>
                <a:cs typeface="Tahoma" pitchFamily="34" charset="0"/>
              </a:rPr>
            </a:br>
            <a:endParaRPr lang="ru-RU" sz="1700" spc="-40" dirty="0"/>
          </a:p>
        </p:txBody>
      </p:sp>
      <p:sp>
        <p:nvSpPr>
          <p:cNvPr id="24" name="Объект 2">
            <a:extLst>
              <a:ext uri="{FF2B5EF4-FFF2-40B4-BE49-F238E27FC236}">
                <a16:creationId xmlns:a16="http://schemas.microsoft.com/office/drawing/2014/main" xmlns="" id="{2CF0440E-D120-4E29-B3AF-A8AF5A108B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677" y="521476"/>
            <a:ext cx="8388424" cy="501610"/>
          </a:xfrm>
        </p:spPr>
        <p:txBody>
          <a:bodyPr>
            <a:normAutofit/>
          </a:bodyPr>
          <a:lstStyle/>
          <a:p>
            <a:pPr marL="411480" lvl="1" indent="0" algn="ctr">
              <a:buNone/>
            </a:pPr>
            <a:r>
              <a:rPr lang="ru-RU" sz="2400" b="1" dirty="0" smtClean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1F497D"/>
                </a:solidFill>
                <a:latin typeface="+mj-lt"/>
                <a:cs typeface="Times New Roman" panose="02020603050405020304" pitchFamily="18" charset="0"/>
              </a:rPr>
              <a:t>Структура БИНС</a:t>
            </a:r>
            <a:endParaRPr lang="ru-RU" sz="2400" b="1" dirty="0">
              <a:solidFill>
                <a:srgbClr val="1F497D"/>
              </a:solidFill>
              <a:latin typeface="+mj-lt"/>
              <a:cs typeface="Times New Roman" panose="02020603050405020304" pitchFamily="18" charset="0"/>
            </a:endParaRPr>
          </a:p>
          <a:p>
            <a:pPr marL="411480" lvl="1" indent="0" algn="ctr">
              <a:buNone/>
            </a:pPr>
            <a:endParaRPr lang="ru-RU" sz="2200" b="1" dirty="0">
              <a:solidFill>
                <a:srgbClr val="1F49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1480" lvl="1" indent="0" algn="ctr">
              <a:buNone/>
            </a:pPr>
            <a:endParaRPr lang="ru-RU" sz="22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1480" lvl="1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-1548680" y="6550784"/>
            <a:ext cx="113772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spc="-40" dirty="0" smtClean="0">
                <a:ea typeface="Tahoma" pitchFamily="34" charset="0"/>
                <a:cs typeface="Tahoma" pitchFamily="34" charset="0"/>
              </a:rPr>
              <a:t>* Г.И</a:t>
            </a:r>
            <a:r>
              <a:rPr lang="ru-RU" sz="1400" spc="-40" dirty="0">
                <a:ea typeface="Tahoma" pitchFamily="34" charset="0"/>
                <a:cs typeface="Tahoma" pitchFamily="34" charset="0"/>
              </a:rPr>
              <a:t>. </a:t>
            </a:r>
            <a:r>
              <a:rPr lang="ru-RU" sz="1400" spc="-40" dirty="0" err="1">
                <a:ea typeface="Tahoma" pitchFamily="34" charset="0"/>
                <a:cs typeface="Tahoma" pitchFamily="34" charset="0"/>
              </a:rPr>
              <a:t>Емельянцев</a:t>
            </a:r>
            <a:r>
              <a:rPr lang="ru-RU" sz="1400" spc="-40" dirty="0">
                <a:ea typeface="Tahoma" pitchFamily="34" charset="0"/>
                <a:cs typeface="Tahoma" pitchFamily="34" charset="0"/>
              </a:rPr>
              <a:t>, «Интегрированные </a:t>
            </a:r>
            <a:r>
              <a:rPr lang="ru-RU" sz="1400" spc="-40" dirty="0" smtClean="0">
                <a:ea typeface="Tahoma" pitchFamily="34" charset="0"/>
                <a:cs typeface="Tahoma" pitchFamily="34" charset="0"/>
              </a:rPr>
              <a:t>инерциально-спутниковые </a:t>
            </a:r>
            <a:r>
              <a:rPr lang="ru-RU" sz="1400" spc="-40" dirty="0">
                <a:ea typeface="Tahoma" pitchFamily="34" charset="0"/>
                <a:cs typeface="Tahoma" pitchFamily="34" charset="0"/>
              </a:rPr>
              <a:t>системы ориентации и навигации», с 55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79099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48413785-0FFA-4B31-8FEF-77C05465D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4F1E0-2ABC-48C7-84AD-BF8CEFBBCF42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113276" y="5095964"/>
            <a:ext cx="48864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Рис. </a:t>
            </a:r>
            <a:r>
              <a:rPr lang="ru-RU" sz="1600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2. </a:t>
            </a:r>
            <a:r>
              <a:rPr lang="ru-RU" sz="16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Структурная схема ИСНС с комплексированием по слабосвязанной схеме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Объект 2">
            <a:extLst>
              <a:ext uri="{FF2B5EF4-FFF2-40B4-BE49-F238E27FC236}">
                <a16:creationId xmlns:a16="http://schemas.microsoft.com/office/drawing/2014/main" xmlns="" id="{2CF0440E-D120-4E29-B3AF-A8AF5A108B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677" y="521476"/>
            <a:ext cx="8388424" cy="681538"/>
          </a:xfrm>
        </p:spPr>
        <p:txBody>
          <a:bodyPr>
            <a:normAutofit fontScale="92500" lnSpcReduction="20000"/>
          </a:bodyPr>
          <a:lstStyle/>
          <a:p>
            <a:pPr marL="411480" lvl="1" indent="0" algn="ctr">
              <a:buNone/>
            </a:pPr>
            <a:r>
              <a:rPr lang="ru-RU" sz="2400" b="1" dirty="0" smtClean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1F497D"/>
                </a:solidFill>
                <a:latin typeface="+mj-lt"/>
                <a:cs typeface="Times New Roman" panose="02020603050405020304" pitchFamily="18" charset="0"/>
              </a:rPr>
              <a:t>Инерциально-спутниковая </a:t>
            </a:r>
            <a:r>
              <a:rPr lang="ru-RU" sz="2400" b="1" dirty="0" smtClean="0">
                <a:solidFill>
                  <a:srgbClr val="1F497D"/>
                </a:solidFill>
                <a:latin typeface="+mj-lt"/>
                <a:cs typeface="Times New Roman" panose="02020603050405020304" pitchFamily="18" charset="0"/>
              </a:rPr>
              <a:t>навигационная система </a:t>
            </a:r>
            <a:r>
              <a:rPr lang="ru-RU" sz="2400" b="1" dirty="0">
                <a:solidFill>
                  <a:srgbClr val="1F497D"/>
                </a:solidFill>
                <a:latin typeface="+mj-lt"/>
                <a:cs typeface="Times New Roman" panose="02020603050405020304" pitchFamily="18" charset="0"/>
              </a:rPr>
              <a:t>по слабосвязанной схеме комплексирования</a:t>
            </a:r>
          </a:p>
          <a:p>
            <a:pPr marL="411480" lvl="1" indent="0" algn="ctr">
              <a:buNone/>
            </a:pPr>
            <a:endParaRPr lang="ru-RU" sz="2200" b="1" dirty="0">
              <a:solidFill>
                <a:srgbClr val="1F49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1480" lvl="1" indent="0" algn="ctr">
              <a:buNone/>
            </a:pPr>
            <a:endParaRPr lang="ru-RU" sz="22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1480" lvl="1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5" name="Объект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0851127"/>
              </p:ext>
            </p:extLst>
          </p:nvPr>
        </p:nvGraphicFramePr>
        <p:xfrm>
          <a:off x="0" y="1354865"/>
          <a:ext cx="5004169" cy="35863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Visio" r:id="rId3" imgW="3933982" imgH="2762341" progId="Visio.Drawing.15">
                  <p:embed/>
                </p:oleObj>
              </mc:Choice>
              <mc:Fallback>
                <p:oleObj name="Visio" r:id="rId3" imgW="3933982" imgH="2762341" progId="Visio.Drawing.15">
                  <p:embed/>
                  <p:pic>
                    <p:nvPicPr>
                      <p:cNvPr id="4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354865"/>
                        <a:ext cx="5004169" cy="358630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Прямоугольник 25"/>
          <p:cNvSpPr/>
          <p:nvPr/>
        </p:nvSpPr>
        <p:spPr>
          <a:xfrm>
            <a:off x="4791704" y="1178071"/>
            <a:ext cx="3740084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, h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географические координаты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1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разложение вектора относительной скорости по осям ГСТ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кватернион перехода из ГСТ в ССК; </a:t>
            </a:r>
          </a:p>
          <a:p>
            <a:pPr marL="342900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(*)</a:t>
            </a:r>
            <a:r>
              <a:rPr lang="en-US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BINS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информация, полученная от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БИНС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(*)</a:t>
            </a:r>
            <a:r>
              <a:rPr lang="en-US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SNS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информация, полученная от СНС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(*)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поправка, формируемая в фильтре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Калмана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поправки на дрейфы</a:t>
            </a:r>
          </a:p>
          <a:p>
            <a:pPr algn="just">
              <a:lnSpc>
                <a:spcPct val="12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акселерометра и ДУС.</a:t>
            </a:r>
            <a:endParaRPr lang="ru-RU" sz="2000" dirty="0" smtClean="0"/>
          </a:p>
        </p:txBody>
      </p:sp>
      <p:graphicFrame>
        <p:nvGraphicFramePr>
          <p:cNvPr id="27" name="Объект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9896882"/>
              </p:ext>
            </p:extLst>
          </p:nvPr>
        </p:nvGraphicFramePr>
        <p:xfrm>
          <a:off x="5148064" y="1850481"/>
          <a:ext cx="397024" cy="3817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Уравнение" r:id="rId5" imgW="241195" imgH="241195" progId="Equation.3">
                  <p:embed/>
                </p:oleObj>
              </mc:Choice>
              <mc:Fallback>
                <p:oleObj name="Уравнение" r:id="rId5" imgW="241195" imgH="241195" progId="Equation.3">
                  <p:embed/>
                  <p:pic>
                    <p:nvPicPr>
                      <p:cNvPr id="66" name="Объект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064" y="1850481"/>
                        <a:ext cx="397024" cy="38175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049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48413785-0FFA-4B31-8FEF-77C05465D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4F1E0-2ABC-48C7-84AD-BF8CEFBBCF42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26" name="Объект 2">
            <a:extLst>
              <a:ext uri="{FF2B5EF4-FFF2-40B4-BE49-F238E27FC236}">
                <a16:creationId xmlns:a16="http://schemas.microsoft.com/office/drawing/2014/main" xmlns="" id="{2CF0440E-D120-4E29-B3AF-A8AF5A108B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677" y="521476"/>
            <a:ext cx="8388424" cy="681538"/>
          </a:xfrm>
        </p:spPr>
        <p:txBody>
          <a:bodyPr>
            <a:normAutofit/>
          </a:bodyPr>
          <a:lstStyle/>
          <a:p>
            <a:pPr marL="411480" lvl="1" indent="0" algn="ctr">
              <a:buNone/>
            </a:pPr>
            <a:r>
              <a:rPr lang="ru-RU" sz="2400" b="1" dirty="0" smtClean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1F497D"/>
                </a:solidFill>
                <a:latin typeface="+mj-lt"/>
                <a:cs typeface="Times New Roman" panose="02020603050405020304" pitchFamily="18" charset="0"/>
              </a:rPr>
              <a:t>Модель ошибок БИНС</a:t>
            </a:r>
            <a:endParaRPr lang="ru-RU" sz="2400" b="1" dirty="0">
              <a:solidFill>
                <a:srgbClr val="1F497D"/>
              </a:solidFill>
              <a:latin typeface="+mj-lt"/>
              <a:cs typeface="Times New Roman" panose="02020603050405020304" pitchFamily="18" charset="0"/>
            </a:endParaRPr>
          </a:p>
          <a:p>
            <a:pPr marL="411480" lvl="1" indent="0" algn="ctr">
              <a:buNone/>
            </a:pPr>
            <a:endParaRPr lang="ru-RU" sz="2200" b="1" dirty="0">
              <a:solidFill>
                <a:srgbClr val="1F49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1480" lvl="1" indent="0" algn="ctr">
              <a:buNone/>
            </a:pPr>
            <a:endParaRPr lang="ru-RU" sz="22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1480" lvl="1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8" name="Объект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2205570"/>
              </p:ext>
            </p:extLst>
          </p:nvPr>
        </p:nvGraphicFramePr>
        <p:xfrm>
          <a:off x="620880" y="4245570"/>
          <a:ext cx="2151063" cy="35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0" name="Уравнение" r:id="rId3" imgW="1612800" imgH="228600" progId="Equation.3">
                  <p:embed/>
                </p:oleObj>
              </mc:Choice>
              <mc:Fallback>
                <p:oleObj name="Уравнение" r:id="rId3" imgW="1612800" imgH="228600" progId="Equation.3">
                  <p:embed/>
                  <p:pic>
                    <p:nvPicPr>
                      <p:cNvPr id="51" name="Объект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880" y="4245570"/>
                        <a:ext cx="2151063" cy="3508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Объект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3509052"/>
              </p:ext>
            </p:extLst>
          </p:nvPr>
        </p:nvGraphicFramePr>
        <p:xfrm>
          <a:off x="625634" y="4713882"/>
          <a:ext cx="3870325" cy="159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1" name="Уравнение" r:id="rId5" imgW="3492360" imgH="1333440" progId="Equation.3">
                  <p:embed/>
                </p:oleObj>
              </mc:Choice>
              <mc:Fallback>
                <p:oleObj name="Уравнение" r:id="rId5" imgW="3492360" imgH="1333440" progId="Equation.3">
                  <p:embed/>
                  <p:pic>
                    <p:nvPicPr>
                      <p:cNvPr id="35" name="Объект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634" y="4713882"/>
                        <a:ext cx="3870325" cy="15954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Объект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4700970"/>
              </p:ext>
            </p:extLst>
          </p:nvPr>
        </p:nvGraphicFramePr>
        <p:xfrm>
          <a:off x="471764" y="3028719"/>
          <a:ext cx="4404398" cy="4652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2" name="Уравнение" r:id="rId7" imgW="3962400" imgH="330200" progId="Equation.3">
                  <p:embed/>
                </p:oleObj>
              </mc:Choice>
              <mc:Fallback>
                <p:oleObj name="Уравнение" r:id="rId7" imgW="3962400" imgH="330200" progId="Equation.3">
                  <p:embed/>
                  <p:pic>
                    <p:nvPicPr>
                      <p:cNvPr id="37" name="Объект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764" y="3028719"/>
                        <a:ext cx="4404398" cy="46527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Прямоугольник 30"/>
          <p:cNvSpPr/>
          <p:nvPr/>
        </p:nvSpPr>
        <p:spPr>
          <a:xfrm>
            <a:off x="467544" y="2498211"/>
            <a:ext cx="43862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Вектор состояния модели ошибок БИНС:</a:t>
            </a:r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482731" y="3740507"/>
            <a:ext cx="43209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Матрица перехода модели ошибок БИНС:</a:t>
            </a:r>
            <a:endParaRPr lang="ru-RU" dirty="0"/>
          </a:p>
        </p:txBody>
      </p:sp>
      <p:graphicFrame>
        <p:nvGraphicFramePr>
          <p:cNvPr id="33" name="Объект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1657703"/>
              </p:ext>
            </p:extLst>
          </p:nvPr>
        </p:nvGraphicFramePr>
        <p:xfrm>
          <a:off x="557797" y="6367288"/>
          <a:ext cx="4052887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3" name="Уравнение" r:id="rId9" imgW="3174840" imgH="304560" progId="Equation.3">
                  <p:embed/>
                </p:oleObj>
              </mc:Choice>
              <mc:Fallback>
                <p:oleObj name="Уравнение" r:id="rId9" imgW="3174840" imgH="304560" progId="Equation.3">
                  <p:embed/>
                  <p:pic>
                    <p:nvPicPr>
                      <p:cNvPr id="44" name="Объект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797" y="6367288"/>
                        <a:ext cx="4052887" cy="4460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267951" y="908720"/>
            <a:ext cx="8336497" cy="1408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Используется следующая дискретно-временная модель динамики системы и измерений:</a:t>
            </a:r>
          </a:p>
          <a:p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,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		      ,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416080"/>
              </p:ext>
            </p:extLst>
          </p:nvPr>
        </p:nvGraphicFramePr>
        <p:xfrm>
          <a:off x="356728" y="1672095"/>
          <a:ext cx="2116303" cy="3094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4" name="Уравнение" r:id="rId11" imgW="1790700" imgH="228600" progId="Equation.3">
                  <p:embed/>
                </p:oleObj>
              </mc:Choice>
              <mc:Fallback>
                <p:oleObj name="Уравнение" r:id="rId11" imgW="1790700" imgH="228600" progId="Equation.3">
                  <p:embed/>
                  <p:pic>
                    <p:nvPicPr>
                      <p:cNvPr id="12" name="Объект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728" y="1672095"/>
                        <a:ext cx="2116303" cy="3094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0583675"/>
              </p:ext>
            </p:extLst>
          </p:nvPr>
        </p:nvGraphicFramePr>
        <p:xfrm>
          <a:off x="346386" y="1967816"/>
          <a:ext cx="2220115" cy="3512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5" name="Уравнение" r:id="rId13" imgW="1663700" imgH="228600" progId="Equation.3">
                  <p:embed/>
                </p:oleObj>
              </mc:Choice>
              <mc:Fallback>
                <p:oleObj name="Уравнение" r:id="rId13" imgW="1663700" imgH="228600" progId="Equation.3">
                  <p:embed/>
                  <p:pic>
                    <p:nvPicPr>
                      <p:cNvPr id="13" name="Объект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386" y="1967816"/>
                        <a:ext cx="2220115" cy="35128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0018066"/>
              </p:ext>
            </p:extLst>
          </p:nvPr>
        </p:nvGraphicFramePr>
        <p:xfrm>
          <a:off x="3295430" y="2011852"/>
          <a:ext cx="1322323" cy="3005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6" name="Уравнение" r:id="rId15" imgW="1040948" imgH="228501" progId="Equation.3">
                  <p:embed/>
                </p:oleObj>
              </mc:Choice>
              <mc:Fallback>
                <p:oleObj name="Уравнение" r:id="rId15" imgW="1040948" imgH="228501" progId="Equation.3">
                  <p:embed/>
                  <p:pic>
                    <p:nvPicPr>
                      <p:cNvPr id="14" name="Объект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5430" y="2011852"/>
                        <a:ext cx="1322323" cy="3005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5213080"/>
              </p:ext>
            </p:extLst>
          </p:nvPr>
        </p:nvGraphicFramePr>
        <p:xfrm>
          <a:off x="4861020" y="2018835"/>
          <a:ext cx="1399391" cy="3300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7" name="Уравнение" r:id="rId17" imgW="1002960" imgH="228600" progId="Equation.3">
                  <p:embed/>
                </p:oleObj>
              </mc:Choice>
              <mc:Fallback>
                <p:oleObj name="Уравнение" r:id="rId17" imgW="1002960" imgH="228600" progId="Equation.3">
                  <p:embed/>
                  <p:pic>
                    <p:nvPicPr>
                      <p:cNvPr id="15" name="Объект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1020" y="2018835"/>
                        <a:ext cx="1399391" cy="33004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2"/>
          <p:cNvSpPr>
            <a:spLocks noChangeArrowheads="1"/>
          </p:cNvSpPr>
          <p:nvPr/>
        </p:nvSpPr>
        <p:spPr bwMode="auto">
          <a:xfrm>
            <a:off x="2535507" y="1947783"/>
            <a:ext cx="54749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524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где</a:t>
            </a:r>
            <a:r>
              <a:rPr kumimoji="0" lang="en-US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		   ,</a:t>
            </a:r>
            <a:r>
              <a:rPr kumimoji="0" lang="en-US" alt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 - </a:t>
            </a:r>
            <a:r>
              <a:rPr lang="ru-RU" alt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белые шумы</a:t>
            </a:r>
            <a:r>
              <a:rPr kumimoji="0" lang="en-US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31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48413785-0FFA-4B31-8FEF-77C05465D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4F1E0-2ABC-48C7-84AD-BF8CEFBBCF42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"/>
          <a:srcRect l="1025"/>
          <a:stretch/>
        </p:blipFill>
        <p:spPr>
          <a:xfrm>
            <a:off x="323528" y="1916832"/>
            <a:ext cx="7746036" cy="4290414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300336" y="1396930"/>
            <a:ext cx="71024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составлена на основе классических уравнений ошибок БИНС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Объект 2">
            <a:extLst>
              <a:ext uri="{FF2B5EF4-FFF2-40B4-BE49-F238E27FC236}">
                <a16:creationId xmlns:a16="http://schemas.microsoft.com/office/drawing/2014/main" xmlns="" id="{2CF0440E-D120-4E29-B3AF-A8AF5A108B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677" y="521476"/>
            <a:ext cx="8388424" cy="681538"/>
          </a:xfrm>
        </p:spPr>
        <p:txBody>
          <a:bodyPr>
            <a:normAutofit/>
          </a:bodyPr>
          <a:lstStyle/>
          <a:p>
            <a:pPr marL="411480" lvl="1" indent="0" algn="ctr">
              <a:buNone/>
            </a:pPr>
            <a:r>
              <a:rPr lang="ru-RU" sz="2400" b="1" dirty="0" smtClean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1F497D"/>
                </a:solidFill>
                <a:latin typeface="+mj-lt"/>
                <a:cs typeface="Times New Roman" panose="02020603050405020304" pitchFamily="18" charset="0"/>
              </a:rPr>
              <a:t>Модель ошибок БИНС</a:t>
            </a:r>
            <a:endParaRPr lang="ru-RU" sz="2400" b="1" dirty="0">
              <a:solidFill>
                <a:srgbClr val="1F497D"/>
              </a:solidFill>
              <a:latin typeface="+mj-lt"/>
              <a:cs typeface="Times New Roman" panose="02020603050405020304" pitchFamily="18" charset="0"/>
            </a:endParaRPr>
          </a:p>
          <a:p>
            <a:pPr marL="411480" lvl="1" indent="0" algn="ctr">
              <a:buNone/>
            </a:pPr>
            <a:endParaRPr lang="ru-RU" sz="2200" b="1" dirty="0">
              <a:solidFill>
                <a:srgbClr val="1F49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1480" lvl="1" indent="0" algn="ctr">
              <a:buNone/>
            </a:pPr>
            <a:endParaRPr lang="ru-RU" sz="22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1480" lvl="1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09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48413785-0FFA-4B31-8FEF-77C05465D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4F1E0-2ABC-48C7-84AD-BF8CEFBBCF42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26" name="Объект 2">
            <a:extLst>
              <a:ext uri="{FF2B5EF4-FFF2-40B4-BE49-F238E27FC236}">
                <a16:creationId xmlns:a16="http://schemas.microsoft.com/office/drawing/2014/main" xmlns="" id="{2CF0440E-D120-4E29-B3AF-A8AF5A108B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677" y="476672"/>
            <a:ext cx="8388424" cy="681538"/>
          </a:xfrm>
        </p:spPr>
        <p:txBody>
          <a:bodyPr>
            <a:normAutofit/>
          </a:bodyPr>
          <a:lstStyle/>
          <a:p>
            <a:pPr marL="411480" lvl="1" indent="0" algn="ctr">
              <a:buNone/>
            </a:pPr>
            <a:r>
              <a:rPr lang="ru-RU" sz="2400" b="1" spc="-20" dirty="0" smtClean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400" b="1" spc="-20" dirty="0" smtClean="0">
                <a:solidFill>
                  <a:srgbClr val="1F497D"/>
                </a:solidFill>
                <a:latin typeface="+mj-lt"/>
                <a:cs typeface="Times New Roman" panose="02020603050405020304" pitchFamily="18" charset="0"/>
              </a:rPr>
              <a:t>Структура программного обеспечения</a:t>
            </a:r>
            <a:endParaRPr lang="ru-RU" sz="2400" b="1" spc="-20" dirty="0">
              <a:solidFill>
                <a:srgbClr val="1F497D"/>
              </a:solidFill>
              <a:latin typeface="+mj-lt"/>
              <a:cs typeface="Times New Roman" panose="02020603050405020304" pitchFamily="18" charset="0"/>
            </a:endParaRPr>
          </a:p>
          <a:p>
            <a:pPr marL="411480" lvl="1" indent="0" algn="ctr">
              <a:buNone/>
            </a:pPr>
            <a:endParaRPr lang="ru-RU" sz="2200" b="1" spc="-20" dirty="0">
              <a:solidFill>
                <a:srgbClr val="1F497D"/>
              </a:solidFill>
              <a:latin typeface="+mj-lt"/>
              <a:cs typeface="Times New Roman" panose="02020603050405020304" pitchFamily="18" charset="0"/>
            </a:endParaRPr>
          </a:p>
          <a:p>
            <a:pPr marL="411480" lvl="1" indent="0" algn="ctr">
              <a:buNone/>
            </a:pPr>
            <a:endParaRPr lang="ru-RU" sz="2200" b="1" spc="-20" dirty="0">
              <a:solidFill>
                <a:srgbClr val="000099"/>
              </a:solidFill>
              <a:latin typeface="+mj-lt"/>
              <a:cs typeface="Times New Roman" panose="02020603050405020304" pitchFamily="18" charset="0"/>
            </a:endParaRPr>
          </a:p>
          <a:p>
            <a:pPr marL="411480" lvl="1" indent="0" algn="ctr">
              <a:buNone/>
            </a:pPr>
            <a:endParaRPr lang="ru-RU" spc="-2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31385" y="6444044"/>
            <a:ext cx="6595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Рис. 3. Структурная схема ПО для моделирования НС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97726" y="1959804"/>
            <a:ext cx="838842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900" b="1" spc="-20" dirty="0">
                <a:latin typeface="+mj-lt"/>
                <a:cs typeface="Times New Roman" panose="02020603050405020304" pitchFamily="18" charset="0"/>
              </a:rPr>
              <a:t>BIIM</a:t>
            </a:r>
            <a:r>
              <a:rPr lang="ru-RU" sz="1900" spc="-20" dirty="0">
                <a:latin typeface="+mj-lt"/>
                <a:cs typeface="Times New Roman" panose="02020603050405020304" pitchFamily="18" charset="0"/>
              </a:rPr>
              <a:t> – функция, моделирующая работу </a:t>
            </a:r>
            <a:r>
              <a:rPr lang="ru-RU" sz="1900" spc="-20" dirty="0" err="1">
                <a:latin typeface="+mj-lt"/>
                <a:cs typeface="Times New Roman" panose="02020603050405020304" pitchFamily="18" charset="0"/>
              </a:rPr>
              <a:t>бесплатформенного</a:t>
            </a:r>
            <a:r>
              <a:rPr lang="ru-RU" sz="1900" spc="-20" dirty="0">
                <a:latin typeface="+mj-lt"/>
                <a:cs typeface="Times New Roman" panose="02020603050405020304" pitchFamily="18" charset="0"/>
              </a:rPr>
              <a:t> инерциального измерительного модуля (БИИМ).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76084" y="2551210"/>
            <a:ext cx="835570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900" b="1" spc="-20" dirty="0" smtClean="0">
                <a:latin typeface="+mj-lt"/>
                <a:cs typeface="Times New Roman" panose="02020603050405020304" pitchFamily="18" charset="0"/>
              </a:rPr>
              <a:t>BINS</a:t>
            </a:r>
            <a:r>
              <a:rPr lang="en-US" sz="1900" spc="-2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1900" spc="-20" dirty="0">
                <a:latin typeface="+mj-lt"/>
                <a:cs typeface="Times New Roman" panose="02020603050405020304" pitchFamily="18" charset="0"/>
              </a:rPr>
              <a:t>– </a:t>
            </a:r>
            <a:r>
              <a:rPr lang="ru-RU" sz="1900" spc="-20" dirty="0" smtClean="0">
                <a:latin typeface="+mj-lt"/>
                <a:cs typeface="Times New Roman" panose="02020603050405020304" pitchFamily="18" charset="0"/>
              </a:rPr>
              <a:t>функция, моделирующая работу БИНС с коррекцией ошибок по алгоритму расширенного фильтра </a:t>
            </a:r>
            <a:r>
              <a:rPr lang="ru-RU" sz="1900" spc="-20" dirty="0" err="1" smtClean="0">
                <a:latin typeface="+mj-lt"/>
                <a:cs typeface="Times New Roman" panose="02020603050405020304" pitchFamily="18" charset="0"/>
              </a:rPr>
              <a:t>Калмана</a:t>
            </a:r>
            <a:r>
              <a:rPr lang="ru-RU" sz="1900" spc="-20" dirty="0" smtClean="0">
                <a:latin typeface="+mj-lt"/>
                <a:cs typeface="Times New Roman" panose="02020603050405020304" pitchFamily="18" charset="0"/>
              </a:rPr>
              <a:t> на основе информации от СНС.</a:t>
            </a:r>
            <a:endParaRPr lang="ru-RU" sz="1900" spc="-2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01771" y="798964"/>
            <a:ext cx="8330017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900" b="1" spc="-20" dirty="0" err="1" smtClean="0">
                <a:latin typeface="+mj-lt"/>
                <a:cs typeface="Times New Roman" panose="02020603050405020304" pitchFamily="18" charset="0"/>
              </a:rPr>
              <a:t>MotionFcn</a:t>
            </a:r>
            <a:r>
              <a:rPr lang="ru-RU" sz="1900" spc="-2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1900" spc="-20" dirty="0">
                <a:latin typeface="+mj-lt"/>
                <a:cs typeface="Times New Roman" panose="02020603050405020304" pitchFamily="18" charset="0"/>
              </a:rPr>
              <a:t>– функция, </a:t>
            </a:r>
            <a:r>
              <a:rPr lang="ru-RU" sz="1900" spc="-20" dirty="0" smtClean="0">
                <a:latin typeface="+mj-lt"/>
                <a:cs typeface="Times New Roman" panose="02020603050405020304" pitchFamily="18" charset="0"/>
              </a:rPr>
              <a:t>возвращающая истинные значения параметров поступательного движения и ориентации (географические координаты, разложения векторов относительной скорости и ускорения в ГСТ, кватернион ориентации);</a:t>
            </a:r>
            <a:endParaRPr lang="ru-RU" sz="1900" spc="-20" dirty="0">
              <a:latin typeface="+mj-lt"/>
              <a:cs typeface="Times New Roman" panose="02020603050405020304" pitchFamily="18" charset="0"/>
            </a:endParaRPr>
          </a:p>
        </p:txBody>
      </p:sp>
      <p:graphicFrame>
        <p:nvGraphicFramePr>
          <p:cNvPr id="17" name="Объект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8750968"/>
              </p:ext>
            </p:extLst>
          </p:nvPr>
        </p:nvGraphicFramePr>
        <p:xfrm>
          <a:off x="337467" y="3346513"/>
          <a:ext cx="7690918" cy="31788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Visio" r:id="rId3" imgW="5324359" imgH="2295381" progId="Visio.Drawing.15">
                  <p:embed/>
                </p:oleObj>
              </mc:Choice>
              <mc:Fallback>
                <p:oleObj name="Visio" r:id="rId3" imgW="5324359" imgH="2295381" progId="Visio.Drawing.15">
                  <p:embed/>
                  <p:pic>
                    <p:nvPicPr>
                      <p:cNvPr id="7" name="Объект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467" y="3346513"/>
                        <a:ext cx="7690918" cy="317883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511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48413785-0FFA-4B31-8FEF-77C05465D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4F1E0-2ABC-48C7-84AD-BF8CEFBBCF42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26" name="Объект 2">
            <a:extLst>
              <a:ext uri="{FF2B5EF4-FFF2-40B4-BE49-F238E27FC236}">
                <a16:creationId xmlns:a16="http://schemas.microsoft.com/office/drawing/2014/main" xmlns="" id="{2CF0440E-D120-4E29-B3AF-A8AF5A108B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677" y="476672"/>
            <a:ext cx="8388424" cy="681538"/>
          </a:xfrm>
        </p:spPr>
        <p:txBody>
          <a:bodyPr>
            <a:normAutofit fontScale="92500" lnSpcReduction="20000"/>
          </a:bodyPr>
          <a:lstStyle/>
          <a:p>
            <a:pPr marL="411480" lvl="1" indent="0" algn="ctr">
              <a:buNone/>
            </a:pPr>
            <a:r>
              <a:rPr lang="ru-RU" sz="2400" b="1" spc="-20" dirty="0" smtClean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400" b="1" spc="-20" dirty="0">
                <a:solidFill>
                  <a:srgbClr val="1F497D"/>
                </a:solidFill>
                <a:latin typeface="+mj-lt"/>
                <a:cs typeface="Times New Roman" panose="02020603050405020304" pitchFamily="18" charset="0"/>
              </a:rPr>
              <a:t>Синтез модельного закона движения на основе  схемы полета РН «Россиянка»</a:t>
            </a:r>
          </a:p>
          <a:p>
            <a:pPr marL="411480" lvl="1" indent="0" algn="ctr">
              <a:buNone/>
            </a:pPr>
            <a:endParaRPr lang="ru-RU" sz="2200" b="1" spc="-20" dirty="0">
              <a:solidFill>
                <a:srgbClr val="1F497D"/>
              </a:solidFill>
              <a:latin typeface="+mj-lt"/>
              <a:cs typeface="Times New Roman" panose="02020603050405020304" pitchFamily="18" charset="0"/>
            </a:endParaRPr>
          </a:p>
          <a:p>
            <a:pPr marL="411480" lvl="1" indent="0" algn="ctr">
              <a:buNone/>
            </a:pPr>
            <a:endParaRPr lang="ru-RU" sz="2200" b="1" spc="-20" dirty="0">
              <a:solidFill>
                <a:srgbClr val="000099"/>
              </a:solidFill>
              <a:latin typeface="+mj-lt"/>
              <a:cs typeface="Times New Roman" panose="02020603050405020304" pitchFamily="18" charset="0"/>
            </a:endParaRPr>
          </a:p>
          <a:p>
            <a:pPr marL="411480" lvl="1" indent="0" algn="ctr">
              <a:buNone/>
            </a:pPr>
            <a:endParaRPr lang="ru-RU" spc="-20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66278"/>
          <a:stretch/>
        </p:blipFill>
        <p:spPr>
          <a:xfrm>
            <a:off x="5364088" y="1196752"/>
            <a:ext cx="2351186" cy="4600575"/>
          </a:xfrm>
          <a:prstGeom prst="rect">
            <a:avLst/>
          </a:prstGeom>
        </p:spPr>
      </p:pic>
      <p:grpSp>
        <p:nvGrpSpPr>
          <p:cNvPr id="37" name="Группа 36"/>
          <p:cNvGrpSpPr>
            <a:grpSpLocks noChangeAspect="1"/>
          </p:cNvGrpSpPr>
          <p:nvPr/>
        </p:nvGrpSpPr>
        <p:grpSpPr>
          <a:xfrm>
            <a:off x="417851" y="1254731"/>
            <a:ext cx="5540779" cy="5151354"/>
            <a:chOff x="-276006" y="20900"/>
            <a:chExt cx="5192070" cy="4823806"/>
          </a:xfrm>
        </p:grpSpPr>
        <p:sp>
          <p:nvSpPr>
            <p:cNvPr id="38" name="Надпись 2"/>
            <p:cNvSpPr txBox="1">
              <a:spLocks noChangeArrowheads="1"/>
            </p:cNvSpPr>
            <p:nvPr/>
          </p:nvSpPr>
          <p:spPr bwMode="auto">
            <a:xfrm>
              <a:off x="-276006" y="4301849"/>
              <a:ext cx="5192070" cy="542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dirty="0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Рис.4. Прототип: схема полета РН «Россиянка»</a:t>
              </a:r>
              <a:r>
                <a:rPr lang="ru-RU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grpSp>
          <p:nvGrpSpPr>
            <p:cNvPr id="39" name="Группа 38"/>
            <p:cNvGrpSpPr/>
            <p:nvPr/>
          </p:nvGrpSpPr>
          <p:grpSpPr>
            <a:xfrm>
              <a:off x="8732" y="20900"/>
              <a:ext cx="4394438" cy="4244340"/>
              <a:chOff x="8732" y="-365"/>
              <a:chExt cx="4394438" cy="4244340"/>
            </a:xfrm>
          </p:grpSpPr>
          <p:pic>
            <p:nvPicPr>
              <p:cNvPr id="40" name="Рисунок 3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2165" y="-365"/>
                <a:ext cx="4231005" cy="4244340"/>
              </a:xfrm>
              <a:prstGeom prst="rect">
                <a:avLst/>
              </a:prstGeom>
              <a:gradFill>
                <a:gsLst>
                  <a:gs pos="21000">
                    <a:srgbClr val="264796"/>
                  </a:gs>
                  <a:gs pos="56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</p:pic>
          <p:sp>
            <p:nvSpPr>
              <p:cNvPr id="41" name="Надпись 2"/>
              <p:cNvSpPr txBox="1">
                <a:spLocks noChangeArrowheads="1"/>
              </p:cNvSpPr>
              <p:nvPr/>
            </p:nvSpPr>
            <p:spPr bwMode="auto">
              <a:xfrm>
                <a:off x="577492" y="1570007"/>
                <a:ext cx="352425" cy="2320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0"/>
                  </a:spcAft>
                </a:pPr>
                <a:r>
                  <a:rPr lang="en-US" sz="1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80</a:t>
                </a:r>
                <a:endParaRPr lang="ru-RU" sz="1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42" name="Надпись 2"/>
              <p:cNvSpPr txBox="1">
                <a:spLocks noChangeArrowheads="1"/>
              </p:cNvSpPr>
              <p:nvPr/>
            </p:nvSpPr>
            <p:spPr bwMode="auto">
              <a:xfrm>
                <a:off x="3033509" y="3913444"/>
                <a:ext cx="352425" cy="2320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0"/>
                  </a:spcAft>
                </a:pPr>
                <a:r>
                  <a:rPr lang="en-US" sz="1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80</a:t>
                </a:r>
                <a:endParaRPr lang="ru-RU" sz="1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43" name="Надпись 2"/>
              <p:cNvSpPr txBox="1">
                <a:spLocks noChangeArrowheads="1"/>
              </p:cNvSpPr>
              <p:nvPr/>
            </p:nvSpPr>
            <p:spPr bwMode="auto">
              <a:xfrm>
                <a:off x="3386590" y="3933191"/>
                <a:ext cx="977264" cy="2179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0"/>
                  </a:spcAft>
                </a:pPr>
                <a:r>
                  <a:rPr lang="ru-RU" sz="1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Дальность, км</a:t>
                </a:r>
                <a:endParaRPr lang="ru-RU" sz="1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44" name="Надпись 2"/>
              <p:cNvSpPr txBox="1">
                <a:spLocks noChangeArrowheads="1"/>
              </p:cNvSpPr>
              <p:nvPr/>
            </p:nvSpPr>
            <p:spPr bwMode="auto">
              <a:xfrm rot="16200000">
                <a:off x="322999" y="318098"/>
                <a:ext cx="837564" cy="2179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0"/>
                  </a:spcAft>
                </a:pPr>
                <a:r>
                  <a:rPr lang="ru-RU" sz="1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Высота, км</a:t>
                </a:r>
                <a:endParaRPr lang="ru-RU" sz="1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45" name="Надпись 2"/>
              <p:cNvSpPr txBox="1">
                <a:spLocks noChangeArrowheads="1"/>
              </p:cNvSpPr>
              <p:nvPr/>
            </p:nvSpPr>
            <p:spPr bwMode="auto">
              <a:xfrm>
                <a:off x="1759312" y="2346385"/>
                <a:ext cx="1568750" cy="4823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l">
                  <a:lnSpc>
                    <a:spcPct val="80000"/>
                  </a:lnSpc>
                  <a:spcAft>
                    <a:spcPts val="0"/>
                  </a:spcAft>
                </a:pPr>
                <a:r>
                  <a:rPr lang="ru-RU" sz="9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Конец работы </a:t>
                </a:r>
                <a:r>
                  <a:rPr lang="en-US" sz="9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I</a:t>
                </a:r>
                <a:r>
                  <a:rPr lang="ru-RU" sz="9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ступени</a:t>
                </a:r>
              </a:p>
              <a:p>
                <a:pPr algn="l">
                  <a:lnSpc>
                    <a:spcPct val="80000"/>
                  </a:lnSpc>
                  <a:spcAft>
                    <a:spcPts val="0"/>
                  </a:spcAft>
                </a:pPr>
                <a:r>
                  <a:rPr lang="ru-RU" sz="9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Разделение ступеней</a:t>
                </a:r>
              </a:p>
              <a:p>
                <a:pPr algn="l">
                  <a:lnSpc>
                    <a:spcPct val="90000"/>
                  </a:lnSpc>
                  <a:spcAft>
                    <a:spcPts val="0"/>
                  </a:spcAft>
                </a:pPr>
                <a:r>
                  <a:rPr lang="en-US" sz="9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</a:t>
                </a:r>
                <a:r>
                  <a:rPr lang="ru-RU" sz="9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=150</a:t>
                </a:r>
                <a:r>
                  <a:rPr lang="en-US" sz="9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</a:t>
                </a:r>
                <a:r>
                  <a:rPr lang="ru-RU" sz="9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9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</a:t>
                </a:r>
                <a:r>
                  <a:rPr lang="ru-RU" sz="9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=1500м/с, Н=60км</a:t>
                </a:r>
              </a:p>
            </p:txBody>
          </p:sp>
          <p:sp>
            <p:nvSpPr>
              <p:cNvPr id="46" name="Надпись 2"/>
              <p:cNvSpPr txBox="1">
                <a:spLocks noChangeArrowheads="1"/>
              </p:cNvSpPr>
              <p:nvPr/>
            </p:nvSpPr>
            <p:spPr bwMode="auto">
              <a:xfrm>
                <a:off x="2320029" y="1906437"/>
                <a:ext cx="1695450" cy="4823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l">
                  <a:lnSpc>
                    <a:spcPct val="120000"/>
                  </a:lnSpc>
                  <a:spcAft>
                    <a:spcPts val="0"/>
                  </a:spcAft>
                </a:pPr>
                <a:r>
                  <a:rPr lang="ru-RU" sz="9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Включение двигателей </a:t>
                </a:r>
                <a:r>
                  <a:rPr lang="en-US" sz="9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II</a:t>
                </a:r>
                <a:r>
                  <a:rPr lang="ru-RU" sz="9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ступени</a:t>
                </a:r>
              </a:p>
              <a:p>
                <a:pPr algn="l">
                  <a:lnSpc>
                    <a:spcPct val="120000"/>
                  </a:lnSpc>
                  <a:spcAft>
                    <a:spcPts val="0"/>
                  </a:spcAft>
                </a:pPr>
                <a:r>
                  <a:rPr lang="en-US" sz="9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</a:t>
                </a:r>
                <a:r>
                  <a:rPr lang="ru-RU" sz="9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=160</a:t>
                </a:r>
                <a:r>
                  <a:rPr lang="en-US" sz="9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</a:t>
                </a:r>
                <a:r>
                  <a:rPr lang="ru-RU" sz="9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9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</a:t>
                </a:r>
                <a:r>
                  <a:rPr lang="ru-RU" sz="9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=1450м/с, Н=70км</a:t>
                </a:r>
              </a:p>
            </p:txBody>
          </p:sp>
          <p:sp>
            <p:nvSpPr>
              <p:cNvPr id="47" name="Надпись 2"/>
              <p:cNvSpPr txBox="1">
                <a:spLocks noChangeArrowheads="1"/>
              </p:cNvSpPr>
              <p:nvPr/>
            </p:nvSpPr>
            <p:spPr bwMode="auto">
              <a:xfrm rot="19691017">
                <a:off x="3090620" y="1047750"/>
                <a:ext cx="1295650" cy="634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l">
                  <a:lnSpc>
                    <a:spcPct val="80000"/>
                  </a:lnSpc>
                  <a:spcAft>
                    <a:spcPts val="0"/>
                  </a:spcAft>
                </a:pPr>
                <a:r>
                  <a:rPr lang="ru-RU" sz="9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Работа </a:t>
                </a:r>
                <a:r>
                  <a:rPr lang="en-US" sz="9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II</a:t>
                </a:r>
                <a:r>
                  <a:rPr lang="ru-RU" sz="9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ступени</a:t>
                </a:r>
              </a:p>
              <a:p>
                <a:pPr algn="l">
                  <a:lnSpc>
                    <a:spcPct val="80000"/>
                  </a:lnSpc>
                  <a:spcAft>
                    <a:spcPts val="0"/>
                  </a:spcAft>
                </a:pPr>
                <a:r>
                  <a:rPr lang="ru-RU" sz="9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Выведение космического</a:t>
                </a:r>
              </a:p>
              <a:p>
                <a:pPr algn="l">
                  <a:lnSpc>
                    <a:spcPct val="80000"/>
                  </a:lnSpc>
                  <a:spcAft>
                    <a:spcPts val="0"/>
                  </a:spcAft>
                </a:pPr>
                <a:r>
                  <a:rPr lang="ru-RU" sz="9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корабля на низкую</a:t>
                </a:r>
              </a:p>
              <a:p>
                <a:pPr algn="l">
                  <a:lnSpc>
                    <a:spcPct val="80000"/>
                  </a:lnSpc>
                  <a:spcAft>
                    <a:spcPts val="0"/>
                  </a:spcAft>
                </a:pPr>
                <a:r>
                  <a:rPr lang="ru-RU" sz="9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околоземную орбиту</a:t>
                </a:r>
              </a:p>
            </p:txBody>
          </p:sp>
          <p:sp>
            <p:nvSpPr>
              <p:cNvPr id="48" name="Надпись 2"/>
              <p:cNvSpPr txBox="1">
                <a:spLocks noChangeArrowheads="1"/>
              </p:cNvSpPr>
              <p:nvPr/>
            </p:nvSpPr>
            <p:spPr bwMode="auto">
              <a:xfrm>
                <a:off x="1117425" y="1648902"/>
                <a:ext cx="1631795" cy="690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l">
                  <a:lnSpc>
                    <a:spcPct val="80000"/>
                  </a:lnSpc>
                  <a:spcAft>
                    <a:spcPts val="0"/>
                  </a:spcAft>
                </a:pPr>
                <a:r>
                  <a:rPr lang="ru-RU" sz="9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Включение двигателей</a:t>
                </a:r>
              </a:p>
              <a:p>
                <a:pPr algn="l">
                  <a:lnSpc>
                    <a:spcPct val="80000"/>
                  </a:lnSpc>
                  <a:spcAft>
                    <a:spcPts val="0"/>
                  </a:spcAft>
                </a:pPr>
                <a:r>
                  <a:rPr lang="ru-RU" sz="9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для разворота </a:t>
                </a:r>
                <a:r>
                  <a:rPr lang="en-US" sz="9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I</a:t>
                </a:r>
                <a:r>
                  <a:rPr lang="ru-RU" sz="9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ступени</a:t>
                </a:r>
              </a:p>
              <a:p>
                <a:pPr algn="l">
                  <a:lnSpc>
                    <a:spcPct val="80000"/>
                  </a:lnSpc>
                  <a:spcAft>
                    <a:spcPts val="0"/>
                  </a:spcAft>
                </a:pPr>
                <a:r>
                  <a:rPr lang="ru-RU" sz="9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и последующей </a:t>
                </a:r>
              </a:p>
              <a:p>
                <a:pPr algn="l">
                  <a:lnSpc>
                    <a:spcPct val="80000"/>
                  </a:lnSpc>
                  <a:spcAft>
                    <a:spcPts val="0"/>
                  </a:spcAft>
                </a:pPr>
                <a:r>
                  <a:rPr lang="ru-RU" sz="9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отработки</a:t>
                </a:r>
              </a:p>
              <a:p>
                <a:pPr algn="l">
                  <a:lnSpc>
                    <a:spcPct val="80000"/>
                  </a:lnSpc>
                  <a:spcAft>
                    <a:spcPts val="0"/>
                  </a:spcAft>
                </a:pPr>
                <a:r>
                  <a:rPr lang="ru-RU" sz="9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импульса</a:t>
                </a:r>
              </a:p>
              <a:p>
                <a:pPr algn="l">
                  <a:lnSpc>
                    <a:spcPct val="80000"/>
                  </a:lnSpc>
                  <a:spcAft>
                    <a:spcPts val="0"/>
                  </a:spcAft>
                </a:pPr>
                <a:r>
                  <a:rPr lang="ru-RU" sz="9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на возвращение</a:t>
                </a:r>
              </a:p>
            </p:txBody>
          </p:sp>
          <p:sp>
            <p:nvSpPr>
              <p:cNvPr id="49" name="Надпись 2"/>
              <p:cNvSpPr txBox="1">
                <a:spLocks noChangeArrowheads="1"/>
              </p:cNvSpPr>
              <p:nvPr/>
            </p:nvSpPr>
            <p:spPr bwMode="auto">
              <a:xfrm>
                <a:off x="1592416" y="767959"/>
                <a:ext cx="812045" cy="6482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l">
                  <a:spcAft>
                    <a:spcPts val="0"/>
                  </a:spcAft>
                </a:pPr>
                <a:r>
                  <a:rPr lang="ru-RU" sz="9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Выключение</a:t>
                </a:r>
              </a:p>
              <a:p>
                <a:pPr algn="l">
                  <a:spcAft>
                    <a:spcPts val="0"/>
                  </a:spcAft>
                </a:pPr>
                <a:r>
                  <a:rPr lang="ru-RU" sz="9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двигателей</a:t>
                </a:r>
              </a:p>
              <a:p>
                <a:pPr algn="l">
                  <a:spcAft>
                    <a:spcPts val="0"/>
                  </a:spcAft>
                </a:pPr>
                <a:r>
                  <a:rPr lang="en-US" sz="9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</a:t>
                </a:r>
                <a:r>
                  <a:rPr lang="ru-RU" sz="9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=190</a:t>
                </a:r>
                <a:r>
                  <a:rPr lang="en-US" sz="9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</a:t>
                </a:r>
                <a:r>
                  <a:rPr lang="ru-RU" sz="9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</a:t>
                </a:r>
              </a:p>
              <a:p>
                <a:pPr algn="l">
                  <a:spcAft>
                    <a:spcPts val="0"/>
                  </a:spcAft>
                </a:pPr>
                <a:r>
                  <a:rPr lang="en-US" sz="9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</a:t>
                </a:r>
                <a:r>
                  <a:rPr lang="ru-RU" sz="9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=950м/с,</a:t>
                </a:r>
              </a:p>
              <a:p>
                <a:pPr algn="l">
                  <a:spcAft>
                    <a:spcPts val="0"/>
                  </a:spcAft>
                </a:pPr>
                <a:r>
                  <a:rPr lang="ru-RU" sz="9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Н=90км</a:t>
                </a:r>
              </a:p>
            </p:txBody>
          </p:sp>
          <p:sp>
            <p:nvSpPr>
              <p:cNvPr id="50" name="Надпись 2"/>
              <p:cNvSpPr txBox="1">
                <a:spLocks noChangeArrowheads="1"/>
              </p:cNvSpPr>
              <p:nvPr/>
            </p:nvSpPr>
            <p:spPr bwMode="auto">
              <a:xfrm>
                <a:off x="2273705" y="7561"/>
                <a:ext cx="1113760" cy="5390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l">
                  <a:spcAft>
                    <a:spcPts val="0"/>
                  </a:spcAft>
                </a:pPr>
                <a:r>
                  <a:rPr lang="ru-RU" sz="9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Пассивный</a:t>
                </a:r>
              </a:p>
              <a:p>
                <a:pPr algn="l">
                  <a:spcAft>
                    <a:spcPts val="0"/>
                  </a:spcAft>
                </a:pPr>
                <a:r>
                  <a:rPr lang="ru-RU" sz="9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внеатмосферный</a:t>
                </a:r>
              </a:p>
              <a:p>
                <a:pPr algn="l">
                  <a:spcAft>
                    <a:spcPts val="0"/>
                  </a:spcAft>
                </a:pPr>
                <a:r>
                  <a:rPr lang="ru-RU" sz="9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стабилизированный</a:t>
                </a:r>
              </a:p>
              <a:p>
                <a:pPr algn="l">
                  <a:spcAft>
                    <a:spcPts val="0"/>
                  </a:spcAft>
                </a:pPr>
                <a:r>
                  <a:rPr lang="ru-RU" sz="9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полет</a:t>
                </a:r>
              </a:p>
            </p:txBody>
          </p:sp>
          <p:sp>
            <p:nvSpPr>
              <p:cNvPr id="51" name="Надпись 2"/>
              <p:cNvSpPr txBox="1">
                <a:spLocks noChangeArrowheads="1"/>
              </p:cNvSpPr>
              <p:nvPr/>
            </p:nvSpPr>
            <p:spPr bwMode="auto">
              <a:xfrm>
                <a:off x="806437" y="325821"/>
                <a:ext cx="931652" cy="7827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l">
                  <a:lnSpc>
                    <a:spcPct val="120000"/>
                  </a:lnSpc>
                  <a:spcAft>
                    <a:spcPts val="0"/>
                  </a:spcAft>
                </a:pPr>
                <a:r>
                  <a:rPr lang="ru-RU" sz="850" spc="-6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Ориентированный</a:t>
                </a:r>
              </a:p>
              <a:p>
                <a:pPr algn="l">
                  <a:lnSpc>
                    <a:spcPct val="120000"/>
                  </a:lnSpc>
                  <a:spcAft>
                    <a:spcPts val="0"/>
                  </a:spcAft>
                </a:pPr>
                <a:r>
                  <a:rPr lang="ru-RU" sz="850" spc="-6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вход в атмосферу</a:t>
                </a:r>
              </a:p>
              <a:p>
                <a:pPr algn="l">
                  <a:lnSpc>
                    <a:spcPct val="120000"/>
                  </a:lnSpc>
                  <a:spcAft>
                    <a:spcPts val="0"/>
                  </a:spcAft>
                </a:pPr>
                <a:r>
                  <a:rPr lang="en-US" sz="850" spc="-6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</a:t>
                </a:r>
                <a:r>
                  <a:rPr lang="ru-RU" sz="850" spc="-6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=370</a:t>
                </a:r>
                <a:r>
                  <a:rPr lang="en-US" sz="850" spc="-6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</a:t>
                </a:r>
                <a:r>
                  <a:rPr lang="ru-RU" sz="850" spc="-6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</a:t>
                </a:r>
              </a:p>
              <a:p>
                <a:pPr algn="l">
                  <a:lnSpc>
                    <a:spcPct val="120000"/>
                  </a:lnSpc>
                  <a:spcAft>
                    <a:spcPts val="0"/>
                  </a:spcAft>
                </a:pPr>
                <a:r>
                  <a:rPr lang="en-US" sz="850" spc="-6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</a:t>
                </a:r>
                <a:r>
                  <a:rPr lang="ru-RU" sz="850" spc="-6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=870м/с,</a:t>
                </a:r>
              </a:p>
              <a:p>
                <a:pPr algn="l">
                  <a:lnSpc>
                    <a:spcPct val="120000"/>
                  </a:lnSpc>
                  <a:spcAft>
                    <a:spcPts val="0"/>
                  </a:spcAft>
                </a:pPr>
                <a:r>
                  <a:rPr lang="ru-RU" sz="850" spc="-6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Н=100км</a:t>
                </a:r>
              </a:p>
            </p:txBody>
          </p:sp>
          <p:sp>
            <p:nvSpPr>
              <p:cNvPr id="52" name="Надпись 2"/>
              <p:cNvSpPr txBox="1">
                <a:spLocks noChangeArrowheads="1"/>
              </p:cNvSpPr>
              <p:nvPr/>
            </p:nvSpPr>
            <p:spPr bwMode="auto">
              <a:xfrm>
                <a:off x="8732" y="2674339"/>
                <a:ext cx="996286" cy="5390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indent="252095" algn="l">
                  <a:lnSpc>
                    <a:spcPct val="120000"/>
                  </a:lnSpc>
                  <a:spcAft>
                    <a:spcPts val="0"/>
                  </a:spcAft>
                </a:pPr>
                <a:r>
                  <a:rPr lang="ru-RU" sz="9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Торможение </a:t>
                </a:r>
              </a:p>
              <a:p>
                <a:pPr indent="252095" algn="l">
                  <a:lnSpc>
                    <a:spcPct val="120000"/>
                  </a:lnSpc>
                  <a:spcAft>
                    <a:spcPts val="0"/>
                  </a:spcAft>
                </a:pPr>
                <a:r>
                  <a:rPr lang="ru-RU" sz="9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в атмосфере</a:t>
                </a:r>
              </a:p>
            </p:txBody>
          </p:sp>
          <p:sp>
            <p:nvSpPr>
              <p:cNvPr id="53" name="Надпись 2"/>
              <p:cNvSpPr txBox="1">
                <a:spLocks noChangeArrowheads="1"/>
              </p:cNvSpPr>
              <p:nvPr/>
            </p:nvSpPr>
            <p:spPr bwMode="auto">
              <a:xfrm>
                <a:off x="144061" y="3103480"/>
                <a:ext cx="904516" cy="6482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l">
                  <a:spcAft>
                    <a:spcPts val="0"/>
                  </a:spcAft>
                </a:pPr>
                <a:r>
                  <a:rPr lang="ru-RU" sz="900" spc="-6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Начало активного </a:t>
                </a:r>
                <a:r>
                  <a:rPr lang="ru-RU" sz="900" spc="-3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торможения</a:t>
                </a:r>
              </a:p>
              <a:p>
                <a:pPr algn="l">
                  <a:spcAft>
                    <a:spcPts val="0"/>
                  </a:spcAft>
                </a:pPr>
                <a:r>
                  <a:rPr lang="en-US" sz="900" spc="-3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</a:t>
                </a:r>
                <a:r>
                  <a:rPr lang="ru-RU" sz="900" spc="-3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=520</a:t>
                </a:r>
                <a:r>
                  <a:rPr lang="en-US" sz="900" spc="-3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</a:t>
                </a:r>
                <a:endParaRPr lang="ru-RU" sz="900" spc="-3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l">
                  <a:spcAft>
                    <a:spcPts val="0"/>
                  </a:spcAft>
                </a:pPr>
                <a:r>
                  <a:rPr lang="en-US" sz="900" spc="-3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</a:t>
                </a:r>
                <a:r>
                  <a:rPr lang="ru-RU" sz="900" spc="-3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=130м/с</a:t>
                </a:r>
              </a:p>
              <a:p>
                <a:pPr algn="l">
                  <a:spcAft>
                    <a:spcPts val="0"/>
                  </a:spcAft>
                </a:pPr>
                <a:r>
                  <a:rPr lang="ru-RU" sz="900" spc="-3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Н=1км</a:t>
                </a:r>
              </a:p>
            </p:txBody>
          </p:sp>
          <p:sp>
            <p:nvSpPr>
              <p:cNvPr id="54" name="Надпись 2"/>
              <p:cNvSpPr txBox="1">
                <a:spLocks noChangeArrowheads="1"/>
              </p:cNvSpPr>
              <p:nvPr/>
            </p:nvSpPr>
            <p:spPr bwMode="auto">
              <a:xfrm>
                <a:off x="689581" y="3883359"/>
                <a:ext cx="1197984" cy="2930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l">
                  <a:spcAft>
                    <a:spcPts val="0"/>
                  </a:spcAft>
                </a:pPr>
                <a:r>
                  <a:rPr lang="ru-RU" sz="9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Приземление ступени</a:t>
                </a:r>
              </a:p>
              <a:p>
                <a:pPr algn="l">
                  <a:spcAft>
                    <a:spcPts val="0"/>
                  </a:spcAft>
                </a:pPr>
                <a:r>
                  <a:rPr lang="en-US" sz="9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</a:t>
                </a:r>
                <a:r>
                  <a:rPr lang="ru-RU" sz="9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=550</a:t>
                </a:r>
                <a:r>
                  <a:rPr lang="en-US" sz="9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</a:t>
                </a:r>
                <a:r>
                  <a:rPr lang="ru-RU" sz="9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9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</a:t>
                </a:r>
                <a:r>
                  <a:rPr lang="ru-RU" sz="9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=1м/с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9407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13245</TotalTime>
  <Words>859</Words>
  <Application>Microsoft Office PowerPoint</Application>
  <PresentationFormat>Экран (4:3)</PresentationFormat>
  <Paragraphs>152</Paragraphs>
  <Slides>17</Slides>
  <Notes>0</Notes>
  <HiddenSlides>0</HiddenSlides>
  <MMClips>1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26" baseType="lpstr">
      <vt:lpstr>Arial</vt:lpstr>
      <vt:lpstr>Calibri</vt:lpstr>
      <vt:lpstr>Cambria</vt:lpstr>
      <vt:lpstr>Symbol</vt:lpstr>
      <vt:lpstr>Tahoma</vt:lpstr>
      <vt:lpstr>Times New Roman</vt:lpstr>
      <vt:lpstr>Соседство</vt:lpstr>
      <vt:lpstr>Visio</vt:lpstr>
      <vt:lpstr>Уравнение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Николаос</dc:creator>
  <cp:lastModifiedBy>Microsoft Office</cp:lastModifiedBy>
  <cp:revision>581</cp:revision>
  <dcterms:created xsi:type="dcterms:W3CDTF">2017-07-13T05:36:06Z</dcterms:created>
  <dcterms:modified xsi:type="dcterms:W3CDTF">2022-04-07T13:05:58Z</dcterms:modified>
</cp:coreProperties>
</file>