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68" r:id="rId5"/>
    <p:sldId id="269" r:id="rId6"/>
    <p:sldId id="264" r:id="rId7"/>
    <p:sldId id="275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376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35"/>
          <a:stretch/>
        </p:blipFill>
        <p:spPr>
          <a:xfrm>
            <a:off x="0" y="0"/>
            <a:ext cx="4130260" cy="160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0823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35"/>
          <a:stretch/>
        </p:blipFill>
        <p:spPr>
          <a:xfrm>
            <a:off x="0" y="0"/>
            <a:ext cx="9144000" cy="3550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16947"/>
            <a:ext cx="9144000" cy="1492586"/>
          </a:xfrm>
          <a:solidFill>
            <a:srgbClr val="00B0F0"/>
          </a:solidFill>
          <a:ln>
            <a:solidFill>
              <a:srgbClr val="002060"/>
            </a:solidFill>
          </a:ln>
        </p:spPr>
        <p:txBody>
          <a:bodyPr anchor="ctr">
            <a:noAutofit/>
          </a:bodyPr>
          <a:lstStyle/>
          <a:p>
            <a:r>
              <a:rPr lang="ru-RU" sz="4800" b="1" dirty="0" smtClean="0">
                <a:ln w="17780" cmpd="sng">
                  <a:solidFill>
                    <a:srgbClr val="FAFAFA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Беспроводное устройство управления «Умный куб»</a:t>
            </a:r>
            <a:endParaRPr lang="ru-RU" sz="4800" b="1" dirty="0">
              <a:ln w="17780" cmpd="sng">
                <a:solidFill>
                  <a:srgbClr val="FAFAFA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6" name="Picture 4" descr="https://acm.susu.ru/includes/img/logoSU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169885"/>
            <a:ext cx="1565439" cy="110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126066" y="4109221"/>
            <a:ext cx="7956387" cy="2535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400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400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400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8000" b="1" dirty="0"/>
              <a:t>Кафедра «Инфокоммуникационные технологии</a:t>
            </a:r>
            <a:r>
              <a:rPr lang="ru-RU" sz="8000" b="1" dirty="0" smtClean="0"/>
              <a:t>»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31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7200" dirty="0"/>
              <a:t>Студенты </a:t>
            </a:r>
            <a:r>
              <a:rPr lang="ru-RU" sz="7200" dirty="0" smtClean="0"/>
              <a:t>КЭ-310: </a:t>
            </a:r>
            <a:r>
              <a:rPr lang="ru-RU" sz="7200" dirty="0" smtClean="0"/>
              <a:t>	</a:t>
            </a:r>
            <a:r>
              <a:rPr lang="ru-RU" sz="7200" b="1" dirty="0" err="1" smtClean="0"/>
              <a:t>Манилкин</a:t>
            </a:r>
            <a:r>
              <a:rPr lang="ru-RU" sz="7200" b="1" dirty="0" smtClean="0"/>
              <a:t> </a:t>
            </a:r>
            <a:r>
              <a:rPr lang="ru-RU" sz="7200" b="1" dirty="0"/>
              <a:t>А.А., </a:t>
            </a:r>
            <a:r>
              <a:rPr lang="ru-RU" sz="7200" b="1" dirty="0" err="1"/>
              <a:t>Глебец</a:t>
            </a:r>
            <a:r>
              <a:rPr lang="ru-RU" sz="7200" b="1" dirty="0"/>
              <a:t>  А.Л., </a:t>
            </a:r>
            <a:endParaRPr lang="ru-RU" sz="7200" b="1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7200" b="1" dirty="0" smtClean="0"/>
              <a:t>				Головлев </a:t>
            </a:r>
            <a:r>
              <a:rPr lang="ru-RU" sz="7200" b="1" dirty="0"/>
              <a:t>М.О., Иваненков В.А.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/>
              <a:t>Научный  </a:t>
            </a:r>
            <a:r>
              <a:rPr lang="ru-RU" sz="7200" dirty="0" smtClean="0"/>
              <a:t>руководитель</a:t>
            </a:r>
            <a:r>
              <a:rPr lang="ru-RU" sz="7200" dirty="0" smtClean="0"/>
              <a:t>: </a:t>
            </a:r>
            <a:r>
              <a:rPr lang="ru-RU" sz="7200" dirty="0" smtClean="0"/>
              <a:t>	</a:t>
            </a:r>
            <a:r>
              <a:rPr lang="ru-RU" sz="7200" b="1" dirty="0" smtClean="0"/>
              <a:t>                                 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/>
              <a:t>старший </a:t>
            </a:r>
            <a:r>
              <a:rPr lang="ru-RU" sz="7200" dirty="0"/>
              <a:t>преподаватель кафедры </a:t>
            </a:r>
            <a:r>
              <a:rPr lang="ru-RU" sz="7200" dirty="0" smtClean="0"/>
              <a:t>ИКТ,   </a:t>
            </a:r>
            <a:r>
              <a:rPr lang="ru-RU" sz="7200" b="1" dirty="0" smtClean="0"/>
              <a:t>Пискорский </a:t>
            </a:r>
            <a:r>
              <a:rPr lang="ru-RU" sz="7200" b="1" dirty="0"/>
              <a:t>Д.С</a:t>
            </a:r>
            <a:r>
              <a:rPr lang="ru-RU" sz="7200" b="1" dirty="0" smtClean="0"/>
              <a:t>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4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3300" b="1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326733" y="256973"/>
            <a:ext cx="5594684" cy="8988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Заключение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3464" y="1455201"/>
            <a:ext cx="8138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>
              <a:spcAft>
                <a:spcPts val="0"/>
              </a:spcAft>
            </a:pPr>
            <a:r>
              <a:rPr lang="ru-RU" sz="2000" b="1" kern="100" dirty="0">
                <a:ea typeface="NSimSun" panose="02010609030101010101" pitchFamily="49" charset="-122"/>
                <a:cs typeface="Arial" panose="020B0604020202020204" pitchFamily="34" charset="0"/>
              </a:rPr>
              <a:t>Отличительные </a:t>
            </a:r>
            <a:r>
              <a:rPr lang="ru-RU" sz="2000" b="1" kern="100" dirty="0" smtClean="0">
                <a:ea typeface="NSimSun" panose="02010609030101010101" pitchFamily="49" charset="-122"/>
                <a:cs typeface="Arial" panose="020B0604020202020204" pitchFamily="34" charset="0"/>
              </a:rPr>
              <a:t>особенности предложенного решения:</a:t>
            </a:r>
            <a:endParaRPr lang="ru-RU" sz="2000" b="1" kern="100" dirty="0"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kern="100" dirty="0">
                <a:ea typeface="NSimSun" panose="02010609030101010101" pitchFamily="49" charset="-122"/>
                <a:cs typeface="Arial" panose="020B0604020202020204" pitchFamily="34" charset="0"/>
              </a:rPr>
              <a:t>- простота и удобство использования куба (проще чем смартфон);</a:t>
            </a:r>
          </a:p>
          <a:p>
            <a:pPr>
              <a:spcAft>
                <a:spcPts val="0"/>
              </a:spcAft>
            </a:pPr>
            <a:r>
              <a:rPr lang="ru-RU" sz="2000" kern="100" dirty="0">
                <a:ea typeface="NSimSun" panose="02010609030101010101" pitchFamily="49" charset="-122"/>
                <a:cs typeface="Arial" panose="020B0604020202020204" pitchFamily="34" charset="0"/>
              </a:rPr>
              <a:t>- наличие обратной связи с управляемыми устройствами;</a:t>
            </a:r>
          </a:p>
          <a:p>
            <a:pPr>
              <a:spcAft>
                <a:spcPts val="0"/>
              </a:spcAft>
            </a:pPr>
            <a:r>
              <a:rPr lang="ru-RU" sz="2000" kern="100" dirty="0" smtClean="0">
                <a:ea typeface="NSimSun" panose="02010609030101010101" pitchFamily="49" charset="-122"/>
                <a:cs typeface="Arial" panose="020B0604020202020204" pitchFamily="34" charset="0"/>
              </a:rPr>
              <a:t>- возможность расширения функционала и гибкость </a:t>
            </a:r>
            <a:r>
              <a:rPr lang="ru-RU" sz="2000" kern="100" dirty="0">
                <a:ea typeface="NSimSun" panose="02010609030101010101" pitchFamily="49" charset="-122"/>
                <a:cs typeface="Arial" panose="020B0604020202020204" pitchFamily="34" charset="0"/>
              </a:rPr>
              <a:t>подключения устройств за счет использования дополнительной станции</a:t>
            </a:r>
            <a:r>
              <a:rPr lang="ru-RU" sz="2000" kern="100" dirty="0" smtClean="0">
                <a:ea typeface="NSimSun" panose="02010609030101010101" pitchFamily="49" charset="-122"/>
                <a:cs typeface="Arial" panose="020B0604020202020204" pitchFamily="34" charset="0"/>
              </a:rPr>
              <a:t>;</a:t>
            </a:r>
            <a:endParaRPr lang="ru-RU" sz="2000" kern="100" dirty="0">
              <a:effectLst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3464" y="3385750"/>
            <a:ext cx="8138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>
              <a:spcAft>
                <a:spcPts val="0"/>
              </a:spcAft>
            </a:pPr>
            <a:r>
              <a:rPr lang="ru-RU" sz="2000" b="1" kern="100" dirty="0" smtClean="0">
                <a:ea typeface="NSimSun" panose="02010609030101010101" pitchFamily="49" charset="-122"/>
                <a:cs typeface="Arial" panose="020B0604020202020204" pitchFamily="34" charset="0"/>
              </a:rPr>
              <a:t>Дальнейшее развитие проекта:</a:t>
            </a:r>
            <a:endParaRPr lang="ru-RU" sz="2000" b="1" kern="100" dirty="0"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kern="100" dirty="0" smtClean="0">
                <a:ea typeface="NSimSun" panose="02010609030101010101" pitchFamily="49" charset="-122"/>
                <a:cs typeface="Arial" panose="020B0604020202020204" pitchFamily="34" charset="0"/>
              </a:rPr>
              <a:t>1) Планируется доработать функционал куба в части: </a:t>
            </a:r>
          </a:p>
          <a:p>
            <a:pPr indent="180975">
              <a:spcAft>
                <a:spcPts val="0"/>
              </a:spcAft>
              <a:buFontTx/>
              <a:buChar char="-"/>
              <a:tabLst>
                <a:tab pos="628650" algn="l"/>
              </a:tabLst>
            </a:pPr>
            <a:r>
              <a:rPr lang="ru-RU" sz="2000" b="1" dirty="0" smtClean="0"/>
              <a:t>контроля </a:t>
            </a:r>
            <a:r>
              <a:rPr lang="ru-RU" sz="2000" b="1" dirty="0"/>
              <a:t>уровня шума </a:t>
            </a:r>
            <a:r>
              <a:rPr lang="ru-RU" sz="2000" dirty="0"/>
              <a:t>и информирование владельца о превышении </a:t>
            </a:r>
            <a:r>
              <a:rPr lang="ru-RU" sz="2000" dirty="0" smtClean="0"/>
              <a:t>шумом заданного </a:t>
            </a:r>
            <a:r>
              <a:rPr lang="ru-RU" sz="2000" dirty="0"/>
              <a:t>порога;</a:t>
            </a:r>
          </a:p>
          <a:p>
            <a:r>
              <a:rPr lang="ru-RU" sz="2000" dirty="0"/>
              <a:t>- д</a:t>
            </a:r>
            <a:r>
              <a:rPr lang="ru-RU" sz="2000" dirty="0" smtClean="0"/>
              <a:t>обавить функцию </a:t>
            </a:r>
            <a:r>
              <a:rPr lang="ru-RU" sz="2000" dirty="0"/>
              <a:t>легкого </a:t>
            </a:r>
            <a:r>
              <a:rPr lang="ru-RU" sz="2000" b="1" dirty="0"/>
              <a:t>поиска куба (по хлопку);</a:t>
            </a:r>
          </a:p>
          <a:p>
            <a:r>
              <a:rPr lang="ru-RU" sz="2000" dirty="0" smtClean="0"/>
              <a:t>- отладить функцию </a:t>
            </a:r>
            <a:r>
              <a:rPr lang="ru-RU" sz="2000" b="1" dirty="0"/>
              <a:t>беспроводной зарядки куба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2) Наладить взаимодействие куба с существующими на рынке элементами и устройствами системы Умный дом.</a:t>
            </a:r>
            <a:endParaRPr lang="ru-RU" sz="2000" dirty="0"/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sz="2000" kern="100" dirty="0">
              <a:effectLst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07508" y="2895398"/>
            <a:ext cx="5594684" cy="8988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Спасибо за внимание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4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173" y="1161417"/>
            <a:ext cx="8164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>
              <a:spcAft>
                <a:spcPts val="0"/>
              </a:spcAft>
            </a:pPr>
            <a:r>
              <a:rPr lang="ru-RU" sz="2400" kern="10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Разработка </a:t>
            </a:r>
            <a:r>
              <a:rPr lang="ru-RU" sz="2400" b="1" kern="100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беспроводного устройства управления </a:t>
            </a:r>
            <a:r>
              <a:rPr lang="ru-RU" sz="2400" kern="100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элементами системы </a:t>
            </a:r>
            <a:r>
              <a:rPr lang="en-US" sz="2400" kern="100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“</a:t>
            </a:r>
            <a:r>
              <a:rPr lang="ru-RU" sz="2400" kern="100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Умный дом</a:t>
            </a:r>
            <a:r>
              <a:rPr lang="en-US" sz="2400" kern="100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”</a:t>
            </a:r>
            <a:r>
              <a:rPr lang="ru-RU" sz="2400" kern="100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 реализованного </a:t>
            </a:r>
            <a:r>
              <a:rPr lang="ru-RU" sz="2400" kern="10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в виде </a:t>
            </a:r>
            <a:r>
              <a:rPr lang="ru-RU" sz="2400" kern="100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куба. </a:t>
            </a:r>
            <a:endParaRPr lang="ru-RU" sz="2400" kern="10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76246" y="212621"/>
            <a:ext cx="5359979" cy="8988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Цель проекта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3862" y="2360100"/>
            <a:ext cx="43840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Управление устройствами </a:t>
            </a:r>
            <a:r>
              <a:rPr lang="ru-RU" sz="2000" dirty="0"/>
              <a:t>осуществляется с помощью жестов, например, вращением или встряхиванием куба, а также, с помощью сенсорных кнопок расположенных на гранях куба. </a:t>
            </a:r>
            <a:endParaRPr lang="ru-RU" sz="2000" dirty="0" smtClean="0"/>
          </a:p>
          <a:p>
            <a:r>
              <a:rPr lang="ru-RU" sz="2000" b="1" dirty="0" smtClean="0"/>
              <a:t>Переключение </a:t>
            </a:r>
            <a:r>
              <a:rPr lang="ru-RU" sz="2000" b="1" dirty="0"/>
              <a:t>между управляемыми устройствами </a:t>
            </a:r>
            <a:r>
              <a:rPr lang="ru-RU" sz="2000" dirty="0"/>
              <a:t>осуществляется путем переворота куба соответствующей гранью вверх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_______________________________</a:t>
            </a:r>
          </a:p>
          <a:p>
            <a:r>
              <a:rPr lang="ru-RU" dirty="0"/>
              <a:t>Размер куба: ориентировочно </a:t>
            </a:r>
            <a:r>
              <a:rPr lang="ru-RU" dirty="0" smtClean="0"/>
              <a:t>6х6 </a:t>
            </a:r>
            <a:r>
              <a:rPr lang="ru-RU" dirty="0"/>
              <a:t>см.</a:t>
            </a:r>
          </a:p>
          <a:p>
            <a:r>
              <a:rPr lang="ru-RU" dirty="0"/>
              <a:t>Вес: ориентировочно </a:t>
            </a:r>
            <a:r>
              <a:rPr lang="ru-RU" dirty="0" smtClean="0"/>
              <a:t>250-350 </a:t>
            </a:r>
            <a:r>
              <a:rPr lang="ru-RU" dirty="0"/>
              <a:t>гр.</a:t>
            </a:r>
          </a:p>
          <a:p>
            <a:r>
              <a:rPr lang="ru-RU" dirty="0"/>
              <a:t>Беспроводной интерфейс: </a:t>
            </a:r>
            <a:r>
              <a:rPr lang="en-US" dirty="0"/>
              <a:t>Wi</a:t>
            </a:r>
            <a:r>
              <a:rPr lang="ru-RU" dirty="0"/>
              <a:t>-</a:t>
            </a:r>
            <a:r>
              <a:rPr lang="en-US" dirty="0"/>
              <a:t>Fi</a:t>
            </a:r>
            <a:r>
              <a:rPr lang="ru-RU" dirty="0"/>
              <a:t>. </a:t>
            </a:r>
          </a:p>
          <a:p>
            <a:r>
              <a:rPr lang="ru-RU" sz="2000" dirty="0" smtClean="0"/>
              <a:t>  </a:t>
            </a:r>
            <a:r>
              <a:rPr lang="ru-RU" sz="2000" dirty="0"/>
              <a:t>	</a:t>
            </a:r>
            <a:endParaRPr lang="ru-RU" sz="2000" kern="10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2" y="2285999"/>
            <a:ext cx="4256370" cy="42730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93042" y="6189729"/>
            <a:ext cx="1513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>
              <a:spcAft>
                <a:spcPts val="0"/>
              </a:spcAft>
            </a:pPr>
            <a:r>
              <a:rPr lang="ru-RU" kern="100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Умный куб</a:t>
            </a:r>
            <a:endParaRPr lang="ru-RU" kern="10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500" y="1166545"/>
            <a:ext cx="8164725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b="1" dirty="0" smtClean="0"/>
              <a:t>В текущей версии «Умного куба» реализован следующий функционал:</a:t>
            </a:r>
            <a:endParaRPr lang="ru-RU" sz="600" b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ru-RU" sz="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75677" y="222146"/>
            <a:ext cx="5693923" cy="8988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Функционал куба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34492"/>
              </p:ext>
            </p:extLst>
          </p:nvPr>
        </p:nvGraphicFramePr>
        <p:xfrm>
          <a:off x="390523" y="2072877"/>
          <a:ext cx="8439151" cy="453747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24577"/>
                <a:gridCol w="2314574"/>
              </a:tblGrid>
              <a:tr h="39562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Функционал куба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Жесты куба</a:t>
                      </a:r>
                      <a:endParaRPr lang="ru-RU" sz="1800" b="1" dirty="0"/>
                    </a:p>
                  </a:txBody>
                  <a:tcPr/>
                </a:tc>
              </a:tr>
              <a:tr h="10367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Установка и снятие охранной сигнализации </a:t>
                      </a:r>
                      <a:r>
                        <a:rPr lang="ru-RU" sz="2000" dirty="0" smtClean="0"/>
                        <a:t>по нажатию сенсорной кнопки на соответствующей грани куба;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994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Управление освещением </a:t>
                      </a:r>
                      <a:r>
                        <a:rPr lang="ru-RU" sz="2000" dirty="0" smtClean="0"/>
                        <a:t>(включение/отключение, изменение яркости);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56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Управление шторами </a:t>
                      </a:r>
                      <a:r>
                        <a:rPr lang="ru-RU" sz="2000" dirty="0" smtClean="0"/>
                        <a:t>(поднятие/опускание штор полностью и на заданную пользователем высоту);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347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Управление умной розеткой </a:t>
                      </a:r>
                      <a:r>
                        <a:rPr lang="ru-RU" sz="2000" dirty="0" smtClean="0"/>
                        <a:t>(включение/отключение).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Изображение6"/>
          <p:cNvPicPr/>
          <p:nvPr/>
        </p:nvPicPr>
        <p:blipFill rotWithShape="1">
          <a:blip r:embed="rId2"/>
          <a:srcRect l="55350" t="39005" r="33960" b="46710"/>
          <a:stretch/>
        </p:blipFill>
        <p:spPr bwMode="auto">
          <a:xfrm>
            <a:off x="6653793" y="3624332"/>
            <a:ext cx="981075" cy="819151"/>
          </a:xfrm>
          <a:prstGeom prst="rect">
            <a:avLst/>
          </a:prstGeom>
        </p:spPr>
      </p:pic>
      <p:pic>
        <p:nvPicPr>
          <p:cNvPr id="7" name="Изображение4"/>
          <p:cNvPicPr/>
          <p:nvPr/>
        </p:nvPicPr>
        <p:blipFill rotWithShape="1">
          <a:blip r:embed="rId3"/>
          <a:srcRect l="18058" t="34063" r="60598" b="39122"/>
          <a:stretch/>
        </p:blipFill>
        <p:spPr bwMode="auto">
          <a:xfrm>
            <a:off x="7144331" y="2484786"/>
            <a:ext cx="1216025" cy="953740"/>
          </a:xfrm>
          <a:prstGeom prst="rect">
            <a:avLst/>
          </a:prstGeom>
        </p:spPr>
      </p:pic>
      <p:pic>
        <p:nvPicPr>
          <p:cNvPr id="8" name="Изображение5"/>
          <p:cNvPicPr/>
          <p:nvPr/>
        </p:nvPicPr>
        <p:blipFill rotWithShape="1">
          <a:blip r:embed="rId2"/>
          <a:srcRect l="55091" t="65312" r="33965" b="20181"/>
          <a:stretch/>
        </p:blipFill>
        <p:spPr bwMode="auto">
          <a:xfrm>
            <a:off x="7736099" y="3624332"/>
            <a:ext cx="1000126" cy="828675"/>
          </a:xfrm>
          <a:prstGeom prst="rect">
            <a:avLst/>
          </a:prstGeom>
        </p:spPr>
      </p:pic>
      <p:pic>
        <p:nvPicPr>
          <p:cNvPr id="10" name="Изображение5"/>
          <p:cNvPicPr/>
          <p:nvPr/>
        </p:nvPicPr>
        <p:blipFill rotWithShape="1">
          <a:blip r:embed="rId2"/>
          <a:srcRect l="55091" t="65312" r="33965" b="20181"/>
          <a:stretch/>
        </p:blipFill>
        <p:spPr bwMode="auto">
          <a:xfrm>
            <a:off x="7692018" y="4605160"/>
            <a:ext cx="1000126" cy="828675"/>
          </a:xfrm>
          <a:prstGeom prst="rect">
            <a:avLst/>
          </a:prstGeom>
        </p:spPr>
      </p:pic>
      <p:pic>
        <p:nvPicPr>
          <p:cNvPr id="11" name="Изображение6"/>
          <p:cNvPicPr/>
          <p:nvPr/>
        </p:nvPicPr>
        <p:blipFill rotWithShape="1">
          <a:blip r:embed="rId2"/>
          <a:srcRect l="55350" t="39005" r="33960" b="46710"/>
          <a:stretch/>
        </p:blipFill>
        <p:spPr bwMode="auto">
          <a:xfrm>
            <a:off x="6634742" y="4618505"/>
            <a:ext cx="981075" cy="819151"/>
          </a:xfrm>
          <a:prstGeom prst="rect">
            <a:avLst/>
          </a:prstGeom>
        </p:spPr>
      </p:pic>
      <p:pic>
        <p:nvPicPr>
          <p:cNvPr id="12" name="Изображение4"/>
          <p:cNvPicPr/>
          <p:nvPr/>
        </p:nvPicPr>
        <p:blipFill rotWithShape="1">
          <a:blip r:embed="rId3"/>
          <a:srcRect l="18058" t="34063" r="60598" b="39122"/>
          <a:stretch/>
        </p:blipFill>
        <p:spPr bwMode="auto">
          <a:xfrm>
            <a:off x="7144331" y="5600208"/>
            <a:ext cx="1216025" cy="9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1328470"/>
            <a:ext cx="8343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Между </a:t>
            </a:r>
            <a:r>
              <a:rPr lang="ru-RU" sz="2000" dirty="0"/>
              <a:t>кубом и управляемыми устройствами предусмотрена специальная </a:t>
            </a:r>
            <a:r>
              <a:rPr lang="ru-RU" sz="2000" b="1" dirty="0"/>
              <a:t>станция управления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59576" y="236076"/>
            <a:ext cx="5693923" cy="8988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Техническая реализация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300" y="2220330"/>
            <a:ext cx="341947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Станция управления: </a:t>
            </a:r>
          </a:p>
          <a:p>
            <a:pPr marL="342900" indent="-342900">
              <a:buAutoNum type="arabicParenR"/>
            </a:pPr>
            <a:r>
              <a:rPr lang="ru-RU" dirty="0" smtClean="0"/>
              <a:t>Несет основную вычислительную нагрузку по управлению </a:t>
            </a:r>
            <a:r>
              <a:rPr lang="ru-RU" dirty="0"/>
              <a:t>и </a:t>
            </a:r>
            <a:r>
              <a:rPr lang="ru-RU" dirty="0" smtClean="0"/>
              <a:t>контролю за элементами системы «Умного дома».</a:t>
            </a:r>
          </a:p>
          <a:p>
            <a:pPr marL="342900" indent="-342900">
              <a:buAutoNum type="arabicParenR"/>
            </a:pPr>
            <a:endParaRPr lang="ru-RU" sz="400" dirty="0" smtClean="0"/>
          </a:p>
          <a:p>
            <a:pPr marL="342900" indent="-342900">
              <a:buAutoNum type="arabicParenR"/>
            </a:pPr>
            <a:r>
              <a:rPr lang="ru-RU" dirty="0" smtClean="0"/>
              <a:t>Позволяет, с помощью смартфона настроить или согласовать грани куба с управляемыми устройствами</a:t>
            </a:r>
          </a:p>
          <a:p>
            <a:pPr marL="342900" indent="-342900">
              <a:buAutoNum type="arabicParenR"/>
            </a:pPr>
            <a:endParaRPr lang="ru-RU" sz="400" dirty="0" smtClean="0"/>
          </a:p>
          <a:p>
            <a:pPr marL="342900" indent="-342900">
              <a:buAutoNum type="arabicParenR"/>
            </a:pPr>
            <a:r>
              <a:rPr lang="ru-RU" dirty="0" smtClean="0"/>
              <a:t>Поддерживает различные интерфейсы управления устройствами.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4444" r="12222" b="16251"/>
          <a:stretch/>
        </p:blipFill>
        <p:spPr>
          <a:xfrm>
            <a:off x="4305299" y="1906005"/>
            <a:ext cx="4503609" cy="432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59576" y="236076"/>
            <a:ext cx="5693923" cy="8988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Функциональная схема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6" name="Изображение3"/>
          <p:cNvPicPr/>
          <p:nvPr/>
        </p:nvPicPr>
        <p:blipFill>
          <a:blip r:embed="rId2"/>
          <a:srcRect l="18079" t="16310" r="39528" b="12132"/>
          <a:stretch>
            <a:fillRect/>
          </a:stretch>
        </p:blipFill>
        <p:spPr bwMode="auto">
          <a:xfrm>
            <a:off x="321844" y="1134971"/>
            <a:ext cx="5527518" cy="54849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72176" y="1368564"/>
            <a:ext cx="298132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Пять </a:t>
            </a:r>
            <a:r>
              <a:rPr lang="ru-RU" b="1" dirty="0"/>
              <a:t>граней куба типовые, </a:t>
            </a:r>
            <a:r>
              <a:rPr lang="ru-RU" dirty="0" smtClean="0"/>
              <a:t>и </a:t>
            </a:r>
            <a:r>
              <a:rPr lang="ru-RU" dirty="0"/>
              <a:t>предназначены для управления «умными устройствами». </a:t>
            </a:r>
            <a:endParaRPr lang="ru-RU" dirty="0" smtClean="0"/>
          </a:p>
          <a:p>
            <a:r>
              <a:rPr lang="ru-RU" b="1" dirty="0" smtClean="0"/>
              <a:t>Шестая грань</a:t>
            </a:r>
            <a:r>
              <a:rPr lang="ru-RU" dirty="0" smtClean="0"/>
              <a:t> куба предназначена для беспроводной зарядки.</a:t>
            </a:r>
          </a:p>
          <a:p>
            <a:endParaRPr lang="ru-RU" sz="600" dirty="0"/>
          </a:p>
          <a:p>
            <a:r>
              <a:rPr lang="ru-RU" b="1" dirty="0"/>
              <a:t>Микроконтроллер </a:t>
            </a:r>
            <a:r>
              <a:rPr lang="ru-RU" dirty="0" smtClean="0"/>
              <a:t>служит: </a:t>
            </a:r>
            <a:endParaRPr lang="ru-RU" dirty="0"/>
          </a:p>
          <a:p>
            <a:r>
              <a:rPr lang="ru-RU" dirty="0"/>
              <a:t>- д</a:t>
            </a:r>
            <a:r>
              <a:rPr lang="ru-RU" dirty="0" smtClean="0"/>
              <a:t>ля определения </a:t>
            </a:r>
            <a:r>
              <a:rPr lang="ru-RU" dirty="0"/>
              <a:t>текущего состояния </a:t>
            </a:r>
            <a:r>
              <a:rPr lang="ru-RU" dirty="0" smtClean="0"/>
              <a:t>куба;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формирования команд </a:t>
            </a:r>
            <a:r>
              <a:rPr lang="ru-RU" dirty="0"/>
              <a:t>и отправки </a:t>
            </a:r>
            <a:r>
              <a:rPr lang="ru-RU" dirty="0" smtClean="0"/>
              <a:t>их на рабочую станцию;</a:t>
            </a:r>
            <a:endParaRPr lang="ru-RU" dirty="0"/>
          </a:p>
          <a:p>
            <a:r>
              <a:rPr lang="ru-RU" dirty="0"/>
              <a:t>- приема данных </a:t>
            </a:r>
            <a:r>
              <a:rPr lang="ru-RU" dirty="0" smtClean="0"/>
              <a:t>о </a:t>
            </a:r>
            <a:r>
              <a:rPr lang="ru-RU" dirty="0"/>
              <a:t>текущем состоянии подключенных устройств;</a:t>
            </a:r>
          </a:p>
          <a:p>
            <a:r>
              <a:rPr lang="ru-RU" dirty="0"/>
              <a:t>- светового и звукового оповещения </a:t>
            </a:r>
            <a:r>
              <a:rPr lang="ru-RU" dirty="0" smtClean="0"/>
              <a:t>пользователя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2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326733" y="256973"/>
            <a:ext cx="5594684" cy="8988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Ход выполнения работ </a:t>
            </a:r>
          </a:p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 проекту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«Умного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куба»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2237" y="1559800"/>
            <a:ext cx="4122301" cy="273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Разработана печатная плата куба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pic>
        <p:nvPicPr>
          <p:cNvPr id="20" name="Рисунок 19" descr="Снимок экрана (17).png"/>
          <p:cNvPicPr/>
          <p:nvPr/>
        </p:nvPicPr>
        <p:blipFill>
          <a:blip r:embed="rId2" cstate="print"/>
          <a:srcRect l="14666" t="9901" b="18638"/>
          <a:stretch>
            <a:fillRect/>
          </a:stretch>
        </p:blipFill>
        <p:spPr>
          <a:xfrm>
            <a:off x="413881" y="1935892"/>
            <a:ext cx="1800000" cy="1800000"/>
          </a:xfrm>
          <a:prstGeom prst="rect">
            <a:avLst/>
          </a:prstGeom>
        </p:spPr>
      </p:pic>
      <p:pic>
        <p:nvPicPr>
          <p:cNvPr id="21" name="Рисунок 20" descr="Снимок экрана (18).png"/>
          <p:cNvPicPr/>
          <p:nvPr/>
        </p:nvPicPr>
        <p:blipFill>
          <a:blip r:embed="rId3" cstate="print"/>
          <a:srcRect l="14968" t="9852" b="19040"/>
          <a:stretch>
            <a:fillRect/>
          </a:stretch>
        </p:blipFill>
        <p:spPr>
          <a:xfrm>
            <a:off x="2696671" y="1926367"/>
            <a:ext cx="1800000" cy="1800000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332236" y="4138850"/>
            <a:ext cx="4122301" cy="273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Изготовлена печатная плата куба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pic>
        <p:nvPicPr>
          <p:cNvPr id="27" name="Рисунок 2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8581" r="34400" b="14261"/>
          <a:stretch/>
        </p:blipFill>
        <p:spPr bwMode="auto">
          <a:xfrm>
            <a:off x="5152547" y="1590153"/>
            <a:ext cx="3533775" cy="2410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IMG20201002112644.jpg"/>
          <p:cNvPicPr/>
          <p:nvPr/>
        </p:nvPicPr>
        <p:blipFill rotWithShape="1">
          <a:blip r:embed="rId5" cstate="print">
            <a:lum bright="20000"/>
          </a:blip>
          <a:srcRect l="50748" t="31106" r="20496" b="9572"/>
          <a:stretch/>
        </p:blipFill>
        <p:spPr>
          <a:xfrm>
            <a:off x="2736847" y="4502430"/>
            <a:ext cx="1812931" cy="1800000"/>
          </a:xfrm>
          <a:prstGeom prst="rect">
            <a:avLst/>
          </a:prstGeom>
        </p:spPr>
      </p:pic>
      <p:pic>
        <p:nvPicPr>
          <p:cNvPr id="30" name="Рисунок 29" descr="IMG20201002112644.jpg"/>
          <p:cNvPicPr/>
          <p:nvPr/>
        </p:nvPicPr>
        <p:blipFill rotWithShape="1">
          <a:blip r:embed="rId5" cstate="print">
            <a:lum bright="20000"/>
          </a:blip>
          <a:srcRect l="12876" t="27398" r="56605" b="9572"/>
          <a:stretch/>
        </p:blipFill>
        <p:spPr>
          <a:xfrm>
            <a:off x="413881" y="4502430"/>
            <a:ext cx="1924051" cy="1800000"/>
          </a:xfrm>
          <a:prstGeom prst="rect">
            <a:avLst/>
          </a:prstGeom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5483666" y="1316166"/>
            <a:ext cx="2795336" cy="273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1800" b="1" dirty="0" smtClean="0">
                <a:latin typeface="+mn-lt"/>
              </a:rPr>
              <a:t>Собран «</a:t>
            </a:r>
            <a:r>
              <a:rPr lang="ru-RU" sz="1800" b="1" dirty="0">
                <a:latin typeface="+mn-lt"/>
              </a:rPr>
              <a:t>Умный куб»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152546" y="4081630"/>
            <a:ext cx="3533775" cy="22207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Разработано программное обеспечение</a:t>
            </a:r>
          </a:p>
          <a:p>
            <a:pPr lvl="0" algn="l"/>
            <a:r>
              <a:rPr lang="ru-RU" sz="1800" dirty="0" smtClean="0">
                <a:latin typeface="+mn-lt"/>
              </a:rPr>
              <a:t>1) для микроконтроллера куба;  </a:t>
            </a:r>
            <a:endParaRPr lang="ru-RU" sz="1800" dirty="0">
              <a:latin typeface="+mn-lt"/>
            </a:endParaRPr>
          </a:p>
          <a:p>
            <a:pPr lvl="0" algn="l"/>
            <a:r>
              <a:rPr lang="en-US" sz="1800" dirty="0" smtClean="0">
                <a:latin typeface="+mn-lt"/>
              </a:rPr>
              <a:t>2) </a:t>
            </a:r>
            <a:r>
              <a:rPr lang="ru-RU" sz="1800" dirty="0">
                <a:latin typeface="+mn-lt"/>
              </a:rPr>
              <a:t>д</a:t>
            </a:r>
            <a:r>
              <a:rPr lang="ru-RU" sz="1800" dirty="0" smtClean="0">
                <a:latin typeface="+mn-lt"/>
              </a:rPr>
              <a:t>ля станции управления;</a:t>
            </a:r>
          </a:p>
          <a:p>
            <a:pPr lvl="0" algn="l"/>
            <a:r>
              <a:rPr lang="ru-RU" sz="1800" dirty="0" smtClean="0">
                <a:latin typeface="+mn-lt"/>
              </a:rPr>
              <a:t>3) для контроллеров исполняющих устройств;</a:t>
            </a:r>
            <a:endParaRPr lang="ru-RU" sz="1800" dirty="0">
              <a:latin typeface="+mn-lt"/>
            </a:endParaRPr>
          </a:p>
          <a:p>
            <a:pPr lvl="0" algn="l"/>
            <a:r>
              <a:rPr lang="ru-RU" sz="1800" dirty="0" smtClean="0">
                <a:latin typeface="+mn-lt"/>
              </a:rPr>
              <a:t>4) приложения </a:t>
            </a:r>
            <a:r>
              <a:rPr lang="ru-RU" sz="1800" dirty="0">
                <a:latin typeface="+mn-lt"/>
              </a:rPr>
              <a:t>для смартфона по настройке станции управления.</a:t>
            </a:r>
          </a:p>
          <a:p>
            <a:pPr algn="l"/>
            <a:endParaRPr lang="ru-RU" sz="1800" b="1" dirty="0">
              <a:latin typeface="Arial Narrow" panose="020B0606020202030204" pitchFamily="34" charset="0"/>
            </a:endParaRPr>
          </a:p>
          <a:p>
            <a:pPr algn="l"/>
            <a:endParaRPr lang="ru-RU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326733" y="256973"/>
            <a:ext cx="5594684" cy="5558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Программное обеспечение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0611" y="1646698"/>
            <a:ext cx="26357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Программное обеспечение «Умного куба» решает следующие задачи:</a:t>
            </a:r>
          </a:p>
          <a:p>
            <a:pPr marL="271463" lvl="0" indent="-271463">
              <a:buAutoNum type="arabicParenR"/>
              <a:tabLst>
                <a:tab pos="271463" algn="l"/>
              </a:tabLst>
            </a:pPr>
            <a:r>
              <a:rPr lang="ru-RU" sz="1600" b="1" dirty="0" smtClean="0"/>
              <a:t>Установка соединения </a:t>
            </a:r>
            <a:r>
              <a:rPr lang="ru-RU" sz="1600" dirty="0" smtClean="0"/>
              <a:t>со станцией управления</a:t>
            </a:r>
            <a:r>
              <a:rPr lang="en-US" sz="1600" dirty="0" smtClean="0"/>
              <a:t> </a:t>
            </a:r>
            <a:r>
              <a:rPr lang="ru-RU" sz="1600" dirty="0" smtClean="0"/>
              <a:t> по интерфейсу </a:t>
            </a:r>
            <a:r>
              <a:rPr lang="en-US" sz="1600" dirty="0" err="1" smtClean="0"/>
              <a:t>wi</a:t>
            </a:r>
            <a:r>
              <a:rPr lang="ru-RU" sz="1600" dirty="0" smtClean="0"/>
              <a:t>-</a:t>
            </a:r>
            <a:r>
              <a:rPr lang="en-US" sz="1600" dirty="0" err="1" smtClean="0"/>
              <a:t>fi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71463" lvl="0" indent="-271463">
              <a:buAutoNum type="arabicParenR"/>
              <a:tabLst>
                <a:tab pos="271463" algn="l"/>
              </a:tabLst>
            </a:pPr>
            <a:r>
              <a:rPr lang="ru-RU" sz="1600" b="1" dirty="0" smtClean="0"/>
              <a:t>Определение  активной  (верхней) грани </a:t>
            </a:r>
            <a:r>
              <a:rPr lang="ru-RU" sz="1600" dirty="0" smtClean="0"/>
              <a:t>куба(соответствующей управляемому устройству);</a:t>
            </a:r>
          </a:p>
          <a:p>
            <a:pPr marL="271463" lvl="0" indent="-271463">
              <a:buAutoNum type="arabicParenR"/>
              <a:tabLst>
                <a:tab pos="271463" algn="l"/>
              </a:tabLst>
            </a:pPr>
            <a:r>
              <a:rPr lang="ru-RU" sz="1600" b="1" dirty="0" smtClean="0"/>
              <a:t>Определение угла поворота </a:t>
            </a:r>
            <a:r>
              <a:rPr lang="ru-RU" sz="1600" dirty="0" smtClean="0"/>
              <a:t>вокруг вертикальной оси;</a:t>
            </a:r>
          </a:p>
          <a:p>
            <a:pPr marL="271463" lvl="0" indent="-271463">
              <a:buAutoNum type="arabicParenR"/>
              <a:tabLst>
                <a:tab pos="271463" algn="l"/>
              </a:tabLst>
            </a:pPr>
            <a:r>
              <a:rPr lang="ru-RU" sz="1600" b="1" dirty="0" smtClean="0"/>
              <a:t>Отслеживание  нажатия кнопки</a:t>
            </a:r>
            <a:r>
              <a:rPr lang="ru-RU" sz="1600" dirty="0" smtClean="0"/>
              <a:t>; </a:t>
            </a:r>
          </a:p>
          <a:p>
            <a:pPr marL="271463" lvl="0" indent="-271463">
              <a:buAutoNum type="arabicParenR"/>
              <a:tabLst>
                <a:tab pos="271463" algn="l"/>
              </a:tabLst>
            </a:pPr>
            <a:r>
              <a:rPr lang="ru-RU" sz="1600" b="1" dirty="0" smtClean="0"/>
              <a:t>Управление индикаторами </a:t>
            </a:r>
            <a:r>
              <a:rPr lang="ru-RU" sz="1600" dirty="0" smtClean="0"/>
              <a:t>обратной связи.</a:t>
            </a:r>
          </a:p>
          <a:p>
            <a:pPr marL="85725" algn="ctr"/>
            <a:endParaRPr lang="ru-RU" sz="1600" b="1" dirty="0"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64408" y="1157868"/>
            <a:ext cx="5388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Упрощенный алгоритм работы ПО «Умного куба»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12" name="Изображение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856558" y="1636428"/>
            <a:ext cx="6126569" cy="49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326733" y="256973"/>
            <a:ext cx="5594684" cy="8988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Ход выполнения работ </a:t>
            </a:r>
          </a:p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 проекту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«Умного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куба»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6883" y="1789716"/>
            <a:ext cx="3073065" cy="578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+mn-lt"/>
              </a:rPr>
              <a:t>Изготовлена умная розетка с </a:t>
            </a:r>
            <a:r>
              <a:rPr lang="en-US" sz="1600" b="1" dirty="0">
                <a:latin typeface="+mn-lt"/>
              </a:rPr>
              <a:t>Wi</a:t>
            </a:r>
            <a:r>
              <a:rPr lang="ru-RU" sz="1600" b="1" dirty="0">
                <a:latin typeface="+mn-lt"/>
              </a:rPr>
              <a:t>-</a:t>
            </a:r>
            <a:r>
              <a:rPr lang="en-US" sz="1600" b="1" dirty="0">
                <a:latin typeface="+mn-lt"/>
              </a:rPr>
              <a:t>Fi </a:t>
            </a:r>
            <a:r>
              <a:rPr lang="ru-RU" sz="1600" b="1" dirty="0" smtClean="0">
                <a:latin typeface="+mn-lt"/>
              </a:rPr>
              <a:t>модулем</a:t>
            </a:r>
            <a:endParaRPr lang="ru-RU" sz="1600" b="1" dirty="0">
              <a:latin typeface="+mn-lt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5498"/>
          <a:stretch/>
        </p:blipFill>
        <p:spPr>
          <a:xfrm>
            <a:off x="399966" y="2276584"/>
            <a:ext cx="3009983" cy="164771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317004" y="1828403"/>
            <a:ext cx="2505075" cy="8806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+mn-lt"/>
              </a:rPr>
              <a:t>Изготовлен блок управления шторой </a:t>
            </a:r>
            <a:endParaRPr lang="ru-RU" sz="1600" b="1" dirty="0" smtClean="0">
              <a:latin typeface="+mn-lt"/>
            </a:endParaRPr>
          </a:p>
          <a:p>
            <a:r>
              <a:rPr lang="ru-RU" sz="1600" b="1" dirty="0" smtClean="0">
                <a:latin typeface="+mn-lt"/>
              </a:rPr>
              <a:t>с </a:t>
            </a:r>
            <a:r>
              <a:rPr lang="en-US" sz="1600" b="1" dirty="0">
                <a:latin typeface="+mn-lt"/>
              </a:rPr>
              <a:t>Wi</a:t>
            </a:r>
            <a:r>
              <a:rPr lang="ru-RU" sz="1600" b="1" dirty="0">
                <a:latin typeface="+mn-lt"/>
              </a:rPr>
              <a:t>-</a:t>
            </a:r>
            <a:r>
              <a:rPr lang="en-US" sz="1600" b="1" dirty="0" smtClean="0">
                <a:latin typeface="+mn-lt"/>
              </a:rPr>
              <a:t>Fi</a:t>
            </a:r>
            <a:r>
              <a:rPr lang="ru-RU" sz="1600" b="1" dirty="0" smtClean="0">
                <a:latin typeface="+mn-lt"/>
              </a:rPr>
              <a:t> модулем</a:t>
            </a:r>
            <a:endParaRPr lang="ru-RU" sz="1600" b="1" dirty="0">
              <a:latin typeface="+mn-lt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7" b="9575"/>
          <a:stretch/>
        </p:blipFill>
        <p:spPr bwMode="auto">
          <a:xfrm>
            <a:off x="6372228" y="2728134"/>
            <a:ext cx="2341797" cy="3717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410" y="4203634"/>
            <a:ext cx="3234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/>
            <a:r>
              <a:rPr lang="ru-RU" sz="1600" b="1" dirty="0">
                <a:ea typeface="+mj-ea"/>
                <a:cs typeface="+mj-cs"/>
              </a:rPr>
              <a:t>Изготовлен блок контроля уровня шума с </a:t>
            </a:r>
            <a:r>
              <a:rPr lang="en-US" sz="1600" b="1" dirty="0">
                <a:ea typeface="+mj-ea"/>
                <a:cs typeface="+mj-cs"/>
              </a:rPr>
              <a:t>Wi</a:t>
            </a:r>
            <a:r>
              <a:rPr lang="ru-RU" sz="1600" b="1" dirty="0">
                <a:ea typeface="+mj-ea"/>
                <a:cs typeface="+mj-cs"/>
              </a:rPr>
              <a:t>-</a:t>
            </a:r>
            <a:r>
              <a:rPr lang="en-US" sz="1600" b="1" dirty="0">
                <a:ea typeface="+mj-ea"/>
                <a:cs typeface="+mj-cs"/>
              </a:rPr>
              <a:t>Fi </a:t>
            </a:r>
            <a:r>
              <a:rPr lang="ru-RU" sz="1600" b="1" dirty="0">
                <a:ea typeface="+mj-ea"/>
                <a:cs typeface="+mj-cs"/>
              </a:rPr>
              <a:t>модулем 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18186"/>
          <a:stretch/>
        </p:blipFill>
        <p:spPr bwMode="auto">
          <a:xfrm>
            <a:off x="399967" y="4815958"/>
            <a:ext cx="3009981" cy="1620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876676" y="2324651"/>
            <a:ext cx="2076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a typeface="+mj-ea"/>
                <a:cs typeface="+mj-cs"/>
              </a:rPr>
              <a:t>Изготовлен блок сигнализации на основе датчика движения с </a:t>
            </a:r>
            <a:r>
              <a:rPr lang="en-US" sz="1600" b="1" dirty="0">
                <a:ea typeface="+mj-ea"/>
                <a:cs typeface="+mj-cs"/>
              </a:rPr>
              <a:t>Wi</a:t>
            </a:r>
            <a:r>
              <a:rPr lang="ru-RU" sz="1600" b="1" dirty="0">
                <a:ea typeface="+mj-ea"/>
                <a:cs typeface="+mj-cs"/>
              </a:rPr>
              <a:t>-</a:t>
            </a:r>
            <a:r>
              <a:rPr lang="en-US" sz="1600" b="1" dirty="0">
                <a:ea typeface="+mj-ea"/>
                <a:cs typeface="+mj-cs"/>
              </a:rPr>
              <a:t>Fi </a:t>
            </a:r>
            <a:r>
              <a:rPr lang="ru-RU" sz="1600" b="1" dirty="0">
                <a:ea typeface="+mj-ea"/>
                <a:cs typeface="+mj-cs"/>
              </a:rPr>
              <a:t>модулем </a:t>
            </a:r>
          </a:p>
        </p:txBody>
      </p:sp>
      <p:pic>
        <p:nvPicPr>
          <p:cNvPr id="15" name="Рисунок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27598" r="4174" b="16955"/>
          <a:stretch/>
        </p:blipFill>
        <p:spPr bwMode="auto">
          <a:xfrm>
            <a:off x="3857626" y="3651123"/>
            <a:ext cx="2076450" cy="2795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7239" y="1310267"/>
            <a:ext cx="8776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Разработаны элементы стенда для отладки и демонстрации работы Умного куба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326733" y="256973"/>
            <a:ext cx="5594684" cy="8988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Ход выполнения работ </a:t>
            </a:r>
          </a:p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 проекту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«Умного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куба»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6807" y="1174918"/>
            <a:ext cx="8097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Для отладки и демонстрации работы Умного куба разработан </a:t>
            </a:r>
            <a:r>
              <a:rPr lang="ru-RU" sz="2000" dirty="0"/>
              <a:t>и изготовлен </a:t>
            </a:r>
            <a:r>
              <a:rPr lang="ru-RU" sz="2000" b="1" dirty="0" smtClean="0"/>
              <a:t>демонстрационный стенд </a:t>
            </a:r>
            <a:r>
              <a:rPr lang="ru-RU" sz="2000" dirty="0" smtClean="0"/>
              <a:t>– имитирующий часть системы «Умного дома»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05773" y="1938424"/>
            <a:ext cx="23276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Работы по разработке, изготовлению и настройке </a:t>
            </a:r>
            <a:r>
              <a:rPr lang="en-US" dirty="0" smtClean="0"/>
              <a:t>“</a:t>
            </a:r>
            <a:r>
              <a:rPr lang="ru-RU" dirty="0" smtClean="0"/>
              <a:t>Умного куба</a:t>
            </a:r>
            <a:r>
              <a:rPr lang="en-US" dirty="0" smtClean="0"/>
              <a:t>”</a:t>
            </a:r>
            <a:r>
              <a:rPr lang="ru-RU" dirty="0" smtClean="0"/>
              <a:t> и стенда выполнялись на</a:t>
            </a:r>
            <a:r>
              <a:rPr lang="en-US" dirty="0" smtClean="0"/>
              <a:t> </a:t>
            </a:r>
            <a:r>
              <a:rPr lang="ru-RU" dirty="0" smtClean="0"/>
              <a:t>площадках </a:t>
            </a:r>
            <a:r>
              <a:rPr lang="ru-RU" dirty="0" err="1" smtClean="0"/>
              <a:t>ЮУрГУ</a:t>
            </a:r>
            <a:r>
              <a:rPr lang="ru-RU" dirty="0" smtClean="0"/>
              <a:t>:</a:t>
            </a:r>
          </a:p>
          <a:p>
            <a:pPr marL="342900" indent="-342900">
              <a:buAutoNum type="arabicParenR"/>
            </a:pPr>
            <a:r>
              <a:rPr lang="ru-RU" b="1" dirty="0" smtClean="0"/>
              <a:t>Точка кипения </a:t>
            </a:r>
            <a:r>
              <a:rPr lang="ru-RU" b="1" dirty="0" err="1" smtClean="0"/>
              <a:t>ЮУрГУ</a:t>
            </a:r>
            <a:endParaRPr lang="ru-RU" b="1" dirty="0" smtClean="0"/>
          </a:p>
          <a:p>
            <a:pPr marL="342900" indent="-342900">
              <a:buAutoNum type="arabicParenR"/>
            </a:pPr>
            <a:r>
              <a:rPr lang="en-US" b="1" dirty="0" smtClean="0"/>
              <a:t>Fab Lab</a:t>
            </a:r>
            <a:r>
              <a:rPr lang="ru-RU" b="1" dirty="0" smtClean="0"/>
              <a:t> </a:t>
            </a:r>
            <a:r>
              <a:rPr lang="en-US" b="1" dirty="0" smtClean="0"/>
              <a:t>(</a:t>
            </a:r>
            <a:r>
              <a:rPr lang="ru-RU" b="1" dirty="0" err="1" smtClean="0"/>
              <a:t>ЮУрГУ</a:t>
            </a:r>
            <a:r>
              <a:rPr lang="en-US" b="1" dirty="0" smtClean="0"/>
              <a:t>)</a:t>
            </a:r>
            <a:endParaRPr lang="ru-RU" b="1" dirty="0" smtClean="0"/>
          </a:p>
          <a:p>
            <a:pPr marL="342900" indent="-342900">
              <a:buAutoNum type="arabicParenR"/>
            </a:pPr>
            <a:r>
              <a:rPr lang="ru-RU" b="1" dirty="0" smtClean="0"/>
              <a:t>НИИ ЦС </a:t>
            </a:r>
            <a:r>
              <a:rPr lang="ru-RU" b="1" dirty="0" err="1" smtClean="0"/>
              <a:t>ЮУрГУ</a:t>
            </a:r>
            <a:endParaRPr lang="ru-RU" b="1" dirty="0" smtClean="0"/>
          </a:p>
          <a:p>
            <a:pPr marL="342900" indent="-342900">
              <a:buAutoNum type="arabicParenR"/>
            </a:pPr>
            <a:r>
              <a:rPr lang="ru-RU" b="1" dirty="0" smtClean="0"/>
              <a:t>Кафедра ИКТ</a:t>
            </a:r>
          </a:p>
        </p:txBody>
      </p:sp>
      <p:pic>
        <p:nvPicPr>
          <p:cNvPr id="19" name="Picture 4" descr="https://acm.susu.ru/includes/img/logoSUS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2" y="5354744"/>
            <a:ext cx="1565439" cy="110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0"/>
          <a:stretch/>
        </p:blipFill>
        <p:spPr>
          <a:xfrm>
            <a:off x="363586" y="2156878"/>
            <a:ext cx="6309774" cy="41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588</Words>
  <Application>Microsoft Office PowerPoint</Application>
  <PresentationFormat>Экран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NSimSun</vt:lpstr>
      <vt:lpstr>Arial</vt:lpstr>
      <vt:lpstr>Arial Narrow</vt:lpstr>
      <vt:lpstr>Calibri</vt:lpstr>
      <vt:lpstr>Calibri Light</vt:lpstr>
      <vt:lpstr>Liberation Serif</vt:lpstr>
      <vt:lpstr>Тема Office</vt:lpstr>
      <vt:lpstr>Беспроводное устройство управления «Умный куб»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Дмитрий Пискорский</cp:lastModifiedBy>
  <cp:revision>93</cp:revision>
  <dcterms:created xsi:type="dcterms:W3CDTF">2014-11-21T11:00:06Z</dcterms:created>
  <dcterms:modified xsi:type="dcterms:W3CDTF">2021-04-12T06:36:43Z</dcterms:modified>
</cp:coreProperties>
</file>