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8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6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2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572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2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9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4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2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8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8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8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8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9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9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F56EDA4-0EDE-4786-9FDC-B0BD7035AE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DDD2BF0-0293-4D69-9AE9-9E974955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46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974" y="-457201"/>
            <a:ext cx="9440034" cy="3104071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rebuchet MS" panose="020B0603020202020204" pitchFamily="34" charset="0"/>
              </a:rPr>
              <a:t>МИНИСТЕРСТВО НАУКИ И ВЫСШЕГО ОБРАЗОВАНИЯ РОССИЙСКОЙ ФЕДЕРАЦИИ</a:t>
            </a:r>
            <a:br>
              <a:rPr lang="ru-RU" sz="1600" dirty="0">
                <a:latin typeface="Trebuchet MS" panose="020B0603020202020204" pitchFamily="34" charset="0"/>
              </a:rPr>
            </a:br>
            <a:r>
              <a:rPr lang="ru-RU" sz="1600" dirty="0">
                <a:latin typeface="Trebuchet MS" panose="020B0603020202020204" pitchFamily="34" charset="0"/>
              </a:rPr>
              <a:t>Федеральное государственное автономного образовательное учреждение</a:t>
            </a:r>
            <a:br>
              <a:rPr lang="ru-RU" sz="1600" dirty="0">
                <a:latin typeface="Trebuchet MS" panose="020B0603020202020204" pitchFamily="34" charset="0"/>
              </a:rPr>
            </a:br>
            <a:r>
              <a:rPr lang="ru-RU" sz="1600" dirty="0">
                <a:latin typeface="Trebuchet MS" panose="020B0603020202020204" pitchFamily="34" charset="0"/>
              </a:rPr>
              <a:t>высшего образования</a:t>
            </a:r>
            <a:br>
              <a:rPr lang="ru-RU" sz="1600" dirty="0">
                <a:latin typeface="Trebuchet MS" panose="020B0603020202020204" pitchFamily="34" charset="0"/>
              </a:rPr>
            </a:br>
            <a:r>
              <a:rPr lang="ru-RU" sz="1600" dirty="0">
                <a:latin typeface="Trebuchet MS" panose="020B0603020202020204" pitchFamily="34" charset="0"/>
              </a:rPr>
              <a:t>«Южно-Уральский государственный университет»</a:t>
            </a:r>
            <a:br>
              <a:rPr lang="ru-RU" sz="1600" dirty="0">
                <a:latin typeface="Trebuchet MS" panose="020B0603020202020204" pitchFamily="34" charset="0"/>
              </a:rPr>
            </a:br>
            <a:r>
              <a:rPr lang="ru-RU" sz="1600" dirty="0">
                <a:latin typeface="Trebuchet MS" panose="020B0603020202020204" pitchFamily="34" charset="0"/>
              </a:rPr>
              <a:t>(национальный исследовательский университет)</a:t>
            </a:r>
            <a:br>
              <a:rPr lang="ru-RU" sz="1600" dirty="0">
                <a:latin typeface="Trebuchet MS" panose="020B0603020202020204" pitchFamily="34" charset="0"/>
              </a:rPr>
            </a:br>
            <a:r>
              <a:rPr lang="ru-RU" sz="1600" dirty="0">
                <a:latin typeface="Trebuchet MS" panose="020B0603020202020204" pitchFamily="34" charset="0"/>
              </a:rPr>
              <a:t>Политехнический институт</a:t>
            </a:r>
            <a:br>
              <a:rPr lang="ru-RU" sz="1600" dirty="0">
                <a:latin typeface="Trebuchet MS" panose="020B0603020202020204" pitchFamily="34" charset="0"/>
              </a:rPr>
            </a:br>
            <a:r>
              <a:rPr lang="ru-RU" sz="1600" dirty="0">
                <a:latin typeface="Trebuchet MS" panose="020B0603020202020204" pitchFamily="34" charset="0"/>
              </a:rPr>
              <a:t>Факультет «Энергетический»</a:t>
            </a:r>
            <a:br>
              <a:rPr lang="ru-RU" sz="1600" dirty="0">
                <a:latin typeface="Trebuchet MS" panose="020B0603020202020204" pitchFamily="34" charset="0"/>
              </a:rPr>
            </a:br>
            <a:r>
              <a:rPr lang="ru-RU" sz="1600" dirty="0">
                <a:latin typeface="Trebuchet MS" panose="020B0603020202020204" pitchFamily="34" charset="0"/>
              </a:rPr>
              <a:t>Кафедра «Промышленная теплоэнергетика»</a:t>
            </a:r>
            <a:br>
              <a:rPr lang="ru-RU" sz="1600" dirty="0">
                <a:latin typeface="Trebuchet MS" panose="020B0603020202020204" pitchFamily="34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834" y="2770989"/>
            <a:ext cx="5968314" cy="1744368"/>
          </a:xfrm>
        </p:spPr>
        <p:txBody>
          <a:bodyPr>
            <a:normAutofit/>
          </a:bodyPr>
          <a:lstStyle/>
          <a:p>
            <a:r>
              <a:rPr lang="ru-RU" sz="2800" dirty="0"/>
              <a:t>Исследование влияния качества оконной изоляции на тепловой поток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0821" y="4959649"/>
            <a:ext cx="5721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Студенты группы П-379: Н.А. Вахнин, В.В. </a:t>
            </a:r>
            <a:r>
              <a:rPr lang="ru-RU" dirty="0" err="1" smtClean="0">
                <a:solidFill>
                  <a:schemeClr val="tx1"/>
                </a:solidFill>
              </a:rPr>
              <a:t>Блинова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Научный руководитель: К.В Осинцев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62442" y="6284097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Челябинск 2022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6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rebuchet MS" panose="020B0603020202020204" pitchFamily="34" charset="0"/>
              </a:rPr>
              <a:t>Вывод по работе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279731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effectLst/>
                <a:latin typeface="Trebuchet MS" panose="020B0603020202020204" pitchFamily="34" charset="0"/>
              </a:rPr>
              <a:t>В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ходе работы было исследовано влияние теплового потока и получение градиента температур.</a:t>
            </a:r>
          </a:p>
          <a:p>
            <a:pPr algn="just"/>
            <a:r>
              <a:rPr lang="ru-RU" sz="1800" dirty="0" smtClean="0">
                <a:effectLst/>
                <a:latin typeface="Trebuchet MS" panose="020B0603020202020204" pitchFamily="34" charset="0"/>
              </a:rPr>
              <a:t> Полученные данные могут быть полезны для более точного выбора изоляции и правильного монтажа 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окон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, что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,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в 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свою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очередь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,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увеличит срок эксплуатации.</a:t>
            </a:r>
          </a:p>
          <a:p>
            <a:pPr algn="just"/>
            <a:r>
              <a:rPr lang="ru-RU" sz="18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Хотя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расчеты производились без учета излучения и теплоотдачи к стенам, можно 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сделать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выводы о 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важности удалось изоляции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и 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ее влияния на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потери тепла и температуру в помещениях. </a:t>
            </a:r>
          </a:p>
          <a:p>
            <a:pPr algn="just"/>
            <a:r>
              <a:rPr lang="ru-RU" sz="1800" dirty="0" smtClean="0">
                <a:effectLst/>
                <a:latin typeface="Trebuchet MS" panose="020B0603020202020204" pitchFamily="34" charset="0"/>
              </a:rPr>
              <a:t>Таким образом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,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с помощью моделирования в 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среде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ANSYS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,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в 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будущем появится возможность стеновой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разработки и 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создания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более качественного материала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,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который по 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своим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характеристикам 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будет превосходить расчетный и служить для улучшения изоляции в жилых </a:t>
            </a:r>
            <a:r>
              <a:rPr lang="ru-RU" sz="1800" dirty="0" smtClean="0">
                <a:effectLst/>
                <a:latin typeface="Trebuchet MS" panose="020B0603020202020204" pitchFamily="34" charset="0"/>
              </a:rPr>
              <a:t>и рабочих помещениях</a:t>
            </a:r>
            <a:r>
              <a:rPr lang="ru-RU" sz="1800" dirty="0">
                <a:effectLst/>
                <a:latin typeface="Trebuchet MS" panose="020B0603020202020204" pitchFamily="34" charset="0"/>
              </a:rPr>
              <a:t>. Это поможет снизить затраты на отопление зданий и повысить комфорт для работы и жилья.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8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95" y="300681"/>
            <a:ext cx="10353762" cy="9704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Введение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3795" y="1495169"/>
            <a:ext cx="10353762" cy="493034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effectLst/>
              </a:rPr>
              <a:t>Окно — это 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элемент стеновой или кровельной конструкции, предназначенный для сообщения внутренних помещений с окружающим пространством, естественного освещения помещений, их вентиляции, защиты от атмосферных, шумовых воздействий и состоящий из оконного проёма с откосами, оконного блока, системы уплотнения монтажных швов, подоконной доски, деталей слива и облицовок; оконный блок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— свето-прозрачная конструкция, предназначенная для естественного освещения помещения, его вентиляции и защиты от атмосферных и шумовых воздействий. </a:t>
            </a:r>
          </a:p>
          <a:p>
            <a:pPr algn="just"/>
            <a:r>
              <a:rPr lang="ru-RU" dirty="0" smtClean="0">
                <a:effectLst/>
              </a:rPr>
              <a:t>В современных окнах используются  </a:t>
            </a:r>
            <a:r>
              <a:rPr lang="ru-RU" dirty="0">
                <a:effectLst/>
              </a:rPr>
              <a:t>преимущественно </a:t>
            </a:r>
            <a:r>
              <a:rPr lang="ru-RU" dirty="0" smtClean="0">
                <a:effectLst/>
              </a:rPr>
              <a:t>стеклопакеты</a:t>
            </a:r>
            <a:r>
              <a:rPr lang="ru-RU" dirty="0">
                <a:effectLst/>
              </a:rPr>
              <a:t>, </a:t>
            </a:r>
            <a:r>
              <a:rPr lang="ru-RU" dirty="0" smtClean="0">
                <a:effectLst/>
              </a:rPr>
              <a:t>реже </a:t>
            </a:r>
            <a:r>
              <a:rPr lang="ru-RU" dirty="0">
                <a:effectLst/>
              </a:rPr>
              <a:t>(когда </a:t>
            </a:r>
            <a:r>
              <a:rPr lang="ru-RU" dirty="0" smtClean="0">
                <a:effectLst/>
              </a:rPr>
              <a:t>не </a:t>
            </a:r>
            <a:r>
              <a:rPr lang="ru-RU" dirty="0">
                <a:effectLst/>
              </a:rPr>
              <a:t>нужна </a:t>
            </a:r>
            <a:r>
              <a:rPr lang="ru-RU" dirty="0" smtClean="0">
                <a:effectLst/>
              </a:rPr>
              <a:t>теплоизоляция</a:t>
            </a:r>
            <a:r>
              <a:rPr lang="ru-RU" dirty="0">
                <a:effectLst/>
              </a:rPr>
              <a:t>) — одиночные </a:t>
            </a:r>
            <a:r>
              <a:rPr lang="ru-RU" dirty="0" smtClean="0">
                <a:effectLst/>
              </a:rPr>
              <a:t>стёкла</a:t>
            </a:r>
            <a:r>
              <a:rPr lang="ru-RU" dirty="0">
                <a:effectLst/>
              </a:rPr>
              <a:t>. Окна </a:t>
            </a:r>
            <a:r>
              <a:rPr lang="ru-RU" dirty="0" smtClean="0">
                <a:effectLst/>
              </a:rPr>
              <a:t>различаются по </a:t>
            </a:r>
            <a:r>
              <a:rPr lang="ru-RU" dirty="0">
                <a:effectLst/>
              </a:rPr>
              <a:t>материалам </a:t>
            </a:r>
            <a:r>
              <a:rPr lang="ru-RU" dirty="0" smtClean="0">
                <a:effectLst/>
              </a:rPr>
              <a:t>из </a:t>
            </a:r>
            <a:r>
              <a:rPr lang="ru-RU" dirty="0">
                <a:effectLst/>
              </a:rPr>
              <a:t>которых </a:t>
            </a:r>
            <a:r>
              <a:rPr lang="ru-RU" dirty="0" smtClean="0">
                <a:effectLst/>
              </a:rPr>
              <a:t>изготовлены</a:t>
            </a:r>
            <a:r>
              <a:rPr lang="ru-RU" dirty="0">
                <a:effectLst/>
              </a:rPr>
              <a:t>, </a:t>
            </a:r>
            <a:r>
              <a:rPr lang="ru-RU" dirty="0" smtClean="0">
                <a:effectLst/>
              </a:rPr>
              <a:t>конструкциям и назначению.</a:t>
            </a:r>
          </a:p>
          <a:p>
            <a:pPr algn="just"/>
            <a:r>
              <a:rPr lang="ru-RU" dirty="0">
                <a:effectLst/>
              </a:rPr>
              <a:t>В </a:t>
            </a:r>
            <a:r>
              <a:rPr lang="ru-RU" dirty="0" smtClean="0">
                <a:effectLst/>
              </a:rPr>
              <a:t>начале XX </a:t>
            </a:r>
            <a:r>
              <a:rPr lang="ru-RU" dirty="0">
                <a:effectLst/>
              </a:rPr>
              <a:t>века </a:t>
            </a:r>
            <a:r>
              <a:rPr lang="ru-RU" dirty="0" smtClean="0">
                <a:effectLst/>
              </a:rPr>
              <a:t>повсеместно устанавливались деревянные типовые окошки</a:t>
            </a:r>
            <a:r>
              <a:rPr lang="ru-RU" dirty="0">
                <a:effectLst/>
              </a:rPr>
              <a:t>, </a:t>
            </a:r>
            <a:r>
              <a:rPr lang="ru-RU" dirty="0" smtClean="0">
                <a:effectLst/>
              </a:rPr>
              <a:t>а </a:t>
            </a:r>
            <a:r>
              <a:rPr lang="ru-RU" dirty="0">
                <a:effectLst/>
              </a:rPr>
              <a:t>в 60-е </a:t>
            </a:r>
            <a:r>
              <a:rPr lang="ru-RU" dirty="0" smtClean="0">
                <a:effectLst/>
              </a:rPr>
              <a:t>годы появились первые окна  </a:t>
            </a:r>
            <a:r>
              <a:rPr lang="ru-RU" dirty="0">
                <a:effectLst/>
              </a:rPr>
              <a:t>из ПВХ.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78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Цель и задачи научной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137719"/>
            <a:ext cx="10353762" cy="365348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/>
                <a:latin typeface="Trebuchet MS" panose="020B0603020202020204" pitchFamily="34" charset="0"/>
              </a:rPr>
              <a:t>Целью данного эксперимента являлось определение зависимости влияния теплового потока и температуры от качества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изоляции. </a:t>
            </a:r>
            <a:r>
              <a:rPr lang="ru-RU" dirty="0" smtClean="0">
                <a:latin typeface="Trebuchet MS" panose="020B0603020202020204" pitchFamily="34" charset="0"/>
              </a:rPr>
              <a:t>В </a:t>
            </a:r>
            <a:r>
              <a:rPr lang="ru-RU" dirty="0">
                <a:latin typeface="Trebuchet MS" panose="020B0603020202020204" pitchFamily="34" charset="0"/>
              </a:rPr>
              <a:t>процессе данной цели должны быть поставлены и решены следующие задачи:</a:t>
            </a:r>
          </a:p>
          <a:p>
            <a:pPr algn="just"/>
            <a:r>
              <a:rPr lang="ru-RU" dirty="0" smtClean="0">
                <a:latin typeface="Trebuchet MS" panose="020B0603020202020204" pitchFamily="34" charset="0"/>
              </a:rPr>
              <a:t>1. Ознакомление </a:t>
            </a:r>
            <a:r>
              <a:rPr lang="ru-RU" dirty="0">
                <a:latin typeface="Trebuchet MS" panose="020B0603020202020204" pitchFamily="34" charset="0"/>
              </a:rPr>
              <a:t>с методами и материалами, необходимыми для </a:t>
            </a:r>
            <a:r>
              <a:rPr lang="ru-RU" dirty="0" smtClean="0">
                <a:latin typeface="Trebuchet MS" panose="020B0603020202020204" pitchFamily="34" charset="0"/>
              </a:rPr>
              <a:t>улучшения изоляции в помещениях.</a:t>
            </a:r>
          </a:p>
          <a:p>
            <a:pPr algn="just"/>
            <a:r>
              <a:rPr lang="ru-RU" dirty="0" smtClean="0">
                <a:latin typeface="Trebuchet MS" panose="020B0603020202020204" pitchFamily="34" charset="0"/>
              </a:rPr>
              <a:t>2. Нахождение </a:t>
            </a:r>
            <a:r>
              <a:rPr lang="ru-RU" dirty="0">
                <a:latin typeface="Trebuchet MS" panose="020B0603020202020204" pitchFamily="34" charset="0"/>
              </a:rPr>
              <a:t>зависимости </a:t>
            </a:r>
            <a:r>
              <a:rPr lang="ru-RU" dirty="0" smtClean="0">
                <a:latin typeface="Trebuchet MS" panose="020B0603020202020204" pitchFamily="34" charset="0"/>
              </a:rPr>
              <a:t>между тепловым потоком и температурой от качества изоляции.</a:t>
            </a:r>
          </a:p>
          <a:p>
            <a:pPr algn="just"/>
            <a:r>
              <a:rPr lang="ru-RU" dirty="0" smtClean="0">
                <a:latin typeface="Trebuchet MS" panose="020B0603020202020204" pitchFamily="34" charset="0"/>
              </a:rPr>
              <a:t>3. </a:t>
            </a:r>
            <a:r>
              <a:rPr lang="ru-RU" dirty="0">
                <a:latin typeface="Trebuchet MS" panose="020B0603020202020204" pitchFamily="34" charset="0"/>
              </a:rPr>
              <a:t>Обсуждение найденных результатов.</a:t>
            </a:r>
          </a:p>
          <a:p>
            <a:endParaRPr lang="ru-RU" sz="1800" dirty="0"/>
          </a:p>
          <a:p>
            <a:endParaRPr lang="ru-RU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8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Актуальность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375000"/>
            <a:ext cx="10353762" cy="4058751"/>
          </a:xfrm>
        </p:spPr>
        <p:txBody>
          <a:bodyPr/>
          <a:lstStyle/>
          <a:p>
            <a:pPr algn="just"/>
            <a:r>
              <a:rPr lang="ru-RU" dirty="0">
                <a:effectLst/>
                <a:latin typeface="Trebuchet MS" panose="020B0603020202020204" pitchFamily="34" charset="0"/>
              </a:rPr>
              <a:t>Полученный результат в научно-исследовательской работе, может быть использован для монтажа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окон и улучшения изоляции </a:t>
            </a:r>
            <a:r>
              <a:rPr lang="ru-RU" dirty="0">
                <a:effectLst/>
                <a:latin typeface="Trebuchet MS" panose="020B0603020202020204" pitchFamily="34" charset="0"/>
              </a:rPr>
              <a:t>в помещениях.</a:t>
            </a:r>
          </a:p>
          <a:p>
            <a:pPr algn="just"/>
            <a:r>
              <a:rPr lang="ru-RU" dirty="0">
                <a:effectLst/>
                <a:latin typeface="Trebuchet MS" panose="020B0603020202020204" pitchFamily="34" charset="0"/>
              </a:rPr>
              <a:t>Полученные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ru-RU" dirty="0">
                <a:effectLst/>
                <a:latin typeface="Trebuchet MS" panose="020B0603020202020204" pitchFamily="34" charset="0"/>
              </a:rPr>
              <a:t>данные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ru-RU" dirty="0">
                <a:effectLst/>
                <a:latin typeface="Trebuchet MS" panose="020B0603020202020204" pitchFamily="34" charset="0"/>
              </a:rPr>
              <a:t>могут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 быть </a:t>
            </a:r>
            <a:r>
              <a:rPr lang="ru-RU" dirty="0">
                <a:effectLst/>
                <a:latin typeface="Trebuchet MS" panose="020B0603020202020204" pitchFamily="34" charset="0"/>
              </a:rPr>
              <a:t>полезны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ru-RU" dirty="0">
                <a:effectLst/>
                <a:latin typeface="Trebuchet MS" panose="020B0603020202020204" pitchFamily="34" charset="0"/>
              </a:rPr>
              <a:t>для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ru-RU" dirty="0">
                <a:effectLst/>
                <a:latin typeface="Trebuchet MS" panose="020B0603020202020204" pitchFamily="34" charset="0"/>
              </a:rPr>
              <a:t>более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точного выбора изоляции и </a:t>
            </a:r>
            <a:r>
              <a:rPr lang="ru-RU" dirty="0">
                <a:effectLst/>
                <a:latin typeface="Trebuchet MS" panose="020B0603020202020204" pitchFamily="34" charset="0"/>
              </a:rPr>
              <a:t>правильного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монтажа </a:t>
            </a:r>
            <a:r>
              <a:rPr lang="ru-RU" dirty="0">
                <a:effectLst/>
                <a:latin typeface="Trebuchet MS" panose="020B0603020202020204" pitchFamily="34" charset="0"/>
              </a:rPr>
              <a:t>окон,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что</a:t>
            </a:r>
            <a:r>
              <a:rPr lang="ru-RU" dirty="0">
                <a:effectLst/>
                <a:latin typeface="Trebuchet MS" panose="020B0603020202020204" pitchFamily="34" charset="0"/>
              </a:rPr>
              <a:t>,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в </a:t>
            </a:r>
            <a:r>
              <a:rPr lang="ru-RU" dirty="0">
                <a:effectLst/>
                <a:latin typeface="Trebuchet MS" panose="020B0603020202020204" pitchFamily="34" charset="0"/>
              </a:rPr>
              <a:t>свою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очередь</a:t>
            </a:r>
            <a:r>
              <a:rPr lang="ru-RU" dirty="0">
                <a:effectLst/>
                <a:latin typeface="Trebuchet MS" panose="020B0603020202020204" pitchFamily="34" charset="0"/>
              </a:rPr>
              <a:t>,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увеличит срок эксплуатации.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8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Методы и материалы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4708529" cy="4058751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Были взяты три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стандартные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модели окна в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панельном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доме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,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без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учета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стенок зданий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. Первой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моделью выступало обычное однослойное окно из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стекла. Для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расчетов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выбрано окно,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размером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1430</a:t>
                </a:r>
                <a:r>
                  <a:rPr lang="en-GB" sz="1500" dirty="0">
                    <a:effectLst/>
                    <a:latin typeface="Trebuchet MS" panose="020B0603020202020204" pitchFamily="34" charset="0"/>
                  </a:rPr>
                  <a:t>x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1780</a:t>
                </a:r>
                <a:r>
                  <a:rPr lang="en-GB" sz="1500" dirty="0">
                    <a:effectLst/>
                    <a:latin typeface="Trebuchet MS" panose="020B0603020202020204" pitchFamily="34" charset="0"/>
                  </a:rPr>
                  <a:t>x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4 мм. Для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стекла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принят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коэффициент теплоотдачи </a:t>
                </a:r>
                <a14:m>
                  <m:oMath xmlns:m="http://schemas.openxmlformats.org/officeDocument/2006/math">
                    <m:r>
                      <a:rPr lang="en-US" sz="1500" i="1">
                        <a:effectLst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1500" baseline="-25000" dirty="0" err="1">
                    <a:effectLst/>
                    <a:latin typeface="Trebuchet MS" panose="020B0603020202020204" pitchFamily="34" charset="0"/>
                  </a:rPr>
                  <a:t>ст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=1,4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500" i="1">
                            <a:effectLst/>
                            <a:latin typeface="Cambria Math" panose="02040503050406030204" pitchFamily="18" charset="0"/>
                          </a:rPr>
                          <m:t>Вт</m:t>
                        </m:r>
                      </m:num>
                      <m:den>
                        <m:sSup>
                          <m:sSupPr>
                            <m:ctrlPr>
                              <a:rPr lang="ru-RU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500" i="1">
                                <a:effectLst/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sz="15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500" i="1">
                            <a:effectLst/>
                            <a:latin typeface="Cambria Math" panose="02040503050406030204" pitchFamily="18" charset="0"/>
                          </a:rPr>
                          <m:t>∗°∁</m:t>
                        </m:r>
                      </m:den>
                    </m:f>
                  </m:oMath>
                </a14:m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. Второй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моделью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было окно со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слоем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изоляции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30 мм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с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каждой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стороны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. В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качестве изолятора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использованы характеристики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монтажной популярной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пены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фирмы </a:t>
                </a:r>
                <a:r>
                  <a:rPr lang="en-GB" sz="1500" dirty="0" err="1">
                    <a:effectLst/>
                    <a:latin typeface="Trebuchet MS" panose="020B0603020202020204" pitchFamily="34" charset="0"/>
                  </a:rPr>
                  <a:t>Makroflex</a:t>
                </a:r>
                <a:r>
                  <a:rPr lang="en-GB" sz="1500" dirty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en-GB" sz="1500" dirty="0" smtClean="0">
                    <a:effectLst/>
                    <a:latin typeface="Trebuchet MS" panose="020B0603020202020204" pitchFamily="34" charset="0"/>
                  </a:rPr>
                  <a:t>Standard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,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которые были найдены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на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сайте производителя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,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с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коэффициентом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теплоотдачи </a:t>
                </a:r>
                <a14:m>
                  <m:oMath xmlns:m="http://schemas.openxmlformats.org/officeDocument/2006/math">
                    <m:r>
                      <a:rPr lang="en-US" sz="1500" i="1">
                        <a:effectLst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1500" baseline="-25000" dirty="0">
                    <a:effectLst/>
                    <a:latin typeface="Trebuchet MS" panose="020B0603020202020204" pitchFamily="34" charset="0"/>
                  </a:rPr>
                  <a:t>из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=0,036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500" i="1">
                            <a:effectLst/>
                            <a:latin typeface="Cambria Math" panose="02040503050406030204" pitchFamily="18" charset="0"/>
                          </a:rPr>
                          <m:t>Вт</m:t>
                        </m:r>
                      </m:num>
                      <m:den>
                        <m:sSup>
                          <m:sSupPr>
                            <m:ctrlPr>
                              <a:rPr lang="ru-RU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500" i="1">
                                <a:effectLst/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sz="15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500" i="1">
                            <a:effectLst/>
                            <a:latin typeface="Cambria Math" panose="02040503050406030204" pitchFamily="18" charset="0"/>
                          </a:rPr>
                          <m:t>∗°∁</m:t>
                        </m:r>
                      </m:den>
                    </m:f>
                  </m:oMath>
                </a14:m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. </a:t>
                </a:r>
                <a:endParaRPr lang="ru-RU" sz="1500" dirty="0" smtClean="0">
                  <a:effectLst/>
                  <a:latin typeface="Trebuchet MS" panose="020B0603020202020204" pitchFamily="34" charset="0"/>
                </a:endParaRPr>
              </a:p>
              <a:p>
                <a:pPr algn="just"/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В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качестве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инструмента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использован модуль </a:t>
                </a:r>
                <a:r>
                  <a:rPr lang="en-US" sz="1500" dirty="0">
                    <a:effectLst/>
                    <a:latin typeface="Trebuchet MS" panose="020B0603020202020204" pitchFamily="34" charset="0"/>
                  </a:rPr>
                  <a:t>Steady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-</a:t>
                </a:r>
                <a:r>
                  <a:rPr lang="en-US" sz="1500" dirty="0">
                    <a:effectLst/>
                    <a:latin typeface="Trebuchet MS" panose="020B0603020202020204" pitchFamily="34" charset="0"/>
                  </a:rPr>
                  <a:t>State </a:t>
                </a:r>
                <a:r>
                  <a:rPr lang="en-US" sz="1500" dirty="0" smtClean="0">
                    <a:effectLst/>
                    <a:latin typeface="Trebuchet MS" panose="020B0603020202020204" pitchFamily="34" charset="0"/>
                  </a:rPr>
                  <a:t>Thermal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в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программе </a:t>
                </a:r>
                <a:r>
                  <a:rPr lang="en-GB" sz="1500" dirty="0">
                    <a:effectLst/>
                    <a:latin typeface="Trebuchet MS" panose="020B0603020202020204" pitchFamily="34" charset="0"/>
                  </a:rPr>
                  <a:t>ANSYS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. Программа </a:t>
                </a:r>
                <a:r>
                  <a:rPr lang="en-GB" sz="1500" dirty="0">
                    <a:effectLst/>
                    <a:latin typeface="Trebuchet MS" panose="020B0603020202020204" pitchFamily="34" charset="0"/>
                  </a:rPr>
                  <a:t>ANSYS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 – это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гибкое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,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надежное средство проектирования и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анализа. Она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работает в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среде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операционных систем самых распространенных компьютеров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– от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РС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до рабочих </a:t>
                </a:r>
                <a:r>
                  <a:rPr lang="ru-RU" sz="1500" dirty="0" smtClean="0">
                    <a:effectLst/>
                    <a:latin typeface="Trebuchet MS" panose="020B0603020202020204" pitchFamily="34" charset="0"/>
                  </a:rPr>
                  <a:t>станций и </a:t>
                </a:r>
                <a:r>
                  <a:rPr lang="ru-RU" sz="1500" dirty="0">
                    <a:effectLst/>
                    <a:latin typeface="Trebuchet MS" panose="020B0603020202020204" pitchFamily="34" charset="0"/>
                  </a:rPr>
                  <a:t>суперкомпьютеров.</a:t>
                </a:r>
                <a:endParaRPr lang="ru-RU" sz="15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4708529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furnitura-okon.ru/wp-content/uploads/2020/10/Optimized-Caulk-Window_13792899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22" y="1818946"/>
            <a:ext cx="5720990" cy="36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8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rebuchet MS" panose="020B0603020202020204" pitchFamily="34" charset="0"/>
              </a:rPr>
              <a:t>Параметры</a:t>
            </a:r>
            <a:endParaRPr lang="ru-RU" sz="36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В </a:t>
                </a:r>
                <a:r>
                  <a:rPr lang="en-US" sz="1600" dirty="0">
                    <a:effectLst/>
                    <a:latin typeface="Trebuchet MS" panose="020B0603020202020204" pitchFamily="34" charset="0"/>
                  </a:rPr>
                  <a:t>ANSYS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 были </a:t>
                </a: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заданы 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параметры </a:t>
                </a: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начальных температур внутри и 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снаружи </a:t>
                </a: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помещения</a:t>
                </a:r>
              </a:p>
              <a:p>
                <a:pPr marL="36900" indent="0">
                  <a:buNone/>
                </a:pP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                                   </a:t>
                </a:r>
                <a:r>
                  <a:rPr lang="en-US" sz="1600" dirty="0" smtClean="0">
                    <a:effectLst/>
                    <a:latin typeface="Trebuchet MS" panose="020B0603020202020204" pitchFamily="34" charset="0"/>
                  </a:rPr>
                  <a:t>T</a:t>
                </a:r>
                <a:r>
                  <a:rPr lang="ru-RU" sz="1600" baseline="-25000" dirty="0">
                    <a:effectLst/>
                    <a:latin typeface="Trebuchet MS" panose="020B0603020202020204" pitchFamily="34" charset="0"/>
                  </a:rPr>
                  <a:t>1 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</a:rPr>
                      <m:t>20 °∁</m:t>
                    </m:r>
                  </m:oMath>
                </a14:m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­­­– температура </a:t>
                </a: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внутри помещения;</a:t>
                </a:r>
              </a:p>
              <a:p>
                <a:pPr marL="0" indent="36513">
                  <a:buNone/>
                </a:pP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                                   </a:t>
                </a:r>
                <a:r>
                  <a:rPr lang="en-US" sz="1600" dirty="0" smtClean="0">
                    <a:effectLst/>
                    <a:latin typeface="Trebuchet MS" panose="020B0603020202020204" pitchFamily="34" charset="0"/>
                  </a:rPr>
                  <a:t>T</a:t>
                </a:r>
                <a:r>
                  <a:rPr lang="ru-RU" sz="1600" baseline="-25000" dirty="0">
                    <a:effectLst/>
                    <a:latin typeface="Trebuchet MS" panose="020B0603020202020204" pitchFamily="34" charset="0"/>
                  </a:rPr>
                  <a:t>2 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= 0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</a:rPr>
                      <m:t> °∁</m:t>
                    </m:r>
                  </m:oMath>
                </a14:m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 – температура снаружи</a:t>
                </a: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;</a:t>
                </a:r>
                <a:endParaRPr lang="ru-RU" sz="1600" dirty="0">
                  <a:effectLst/>
                  <a:latin typeface="Trebuchet MS" panose="020B0603020202020204" pitchFamily="34" charset="0"/>
                </a:endParaRPr>
              </a:p>
              <a:p>
                <a:pPr marL="36513" indent="-36513" algn="ctr">
                  <a:buNone/>
                </a:pP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1600" baseline="-25000" dirty="0">
                    <a:effectLst/>
                    <a:latin typeface="Trebuchet MS" panose="020B0603020202020204" pitchFamily="34" charset="0"/>
                  </a:rPr>
                  <a:t>1 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</a:rPr>
                      <m:t>5,8</m:t>
                    </m:r>
                  </m:oMath>
                </a14:m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  <m:t>Вт</m:t>
                        </m:r>
                      </m:num>
                      <m:den>
                        <m:sSup>
                          <m:sSupPr>
                            <m:ctrlPr>
                              <a:rPr lang="ru-RU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  <m:t>∗°∁</m:t>
                        </m:r>
                      </m:den>
                    </m:f>
                  </m:oMath>
                </a14:m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 – </a:t>
                </a: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коэффициент теплоотдачи 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со </a:t>
                </a: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стороны помещения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;</a:t>
                </a:r>
                <a:br>
                  <a:rPr lang="ru-RU" sz="1600" dirty="0">
                    <a:effectLst/>
                    <a:latin typeface="Trebuchet MS" panose="020B0603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1600" baseline="-25000" dirty="0">
                    <a:effectLst/>
                    <a:latin typeface="Trebuchet MS" panose="020B0603020202020204" pitchFamily="34" charset="0"/>
                  </a:rPr>
                  <a:t>2 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  <m:t>Вт</m:t>
                        </m:r>
                      </m:num>
                      <m:den>
                        <m:sSup>
                          <m:sSupPr>
                            <m:ctrlPr>
                              <a:rPr lang="ru-RU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sz="16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  <m:t>∗°∁</m:t>
                        </m:r>
                      </m:den>
                    </m:f>
                  </m:oMath>
                </a14:m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 – </a:t>
                </a: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коэффициент теплоотдачи 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с наружной </a:t>
                </a:r>
                <a:r>
                  <a:rPr lang="ru-RU" sz="1600" dirty="0" smtClean="0">
                    <a:effectLst/>
                    <a:latin typeface="Trebuchet MS" panose="020B0603020202020204" pitchFamily="34" charset="0"/>
                  </a:rPr>
                  <a:t>стороны</a:t>
                </a:r>
                <a:r>
                  <a:rPr lang="ru-RU" sz="1600" dirty="0">
                    <a:effectLst/>
                    <a:latin typeface="Trebuchet MS" panose="020B0603020202020204" pitchFamily="34" charset="0"/>
                  </a:rPr>
                  <a:t>.</a:t>
                </a:r>
              </a:p>
              <a:p>
                <a:r>
                  <a:rPr lang="ru-RU" sz="1700" dirty="0">
                    <a:effectLst/>
                    <a:latin typeface="Trebuchet MS" panose="020B0603020202020204" pitchFamily="34" charset="0"/>
                  </a:rPr>
                  <a:t>Для </a:t>
                </a:r>
                <a:r>
                  <a:rPr lang="ru-RU" sz="1700" dirty="0" smtClean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ru-RU" sz="1700" dirty="0">
                    <a:effectLst/>
                    <a:latin typeface="Trebuchet MS" panose="020B0603020202020204" pitchFamily="34" charset="0"/>
                  </a:rPr>
                  <a:t>расчетов </a:t>
                </a:r>
                <a:r>
                  <a:rPr lang="ru-RU" sz="1700" dirty="0" smtClean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ru-RU" sz="1700" dirty="0">
                    <a:effectLst/>
                    <a:latin typeface="Trebuchet MS" panose="020B0603020202020204" pitchFamily="34" charset="0"/>
                  </a:rPr>
                  <a:t>используются формулы </a:t>
                </a:r>
                <a:r>
                  <a:rPr lang="ru-RU" sz="1700" dirty="0" smtClean="0">
                    <a:effectLst/>
                    <a:latin typeface="Trebuchet MS" panose="020B0603020202020204" pitchFamily="34" charset="0"/>
                  </a:rPr>
                  <a:t>теплового</a:t>
                </a:r>
                <a:r>
                  <a:rPr lang="en-GB" sz="1700" dirty="0" smtClean="0">
                    <a:effectLst/>
                    <a:latin typeface="Trebuchet MS" panose="020B0603020202020204" pitchFamily="34" charset="0"/>
                  </a:rPr>
                  <a:t> </a:t>
                </a:r>
                <a:r>
                  <a:rPr lang="ru-RU" sz="1700" dirty="0" smtClean="0">
                    <a:effectLst/>
                    <a:latin typeface="Trebuchet MS" panose="020B0603020202020204" pitchFamily="34" charset="0"/>
                  </a:rPr>
                  <a:t>потока</a:t>
                </a:r>
                <a:endParaRPr lang="ru-RU" sz="1700" dirty="0">
                  <a:effectLst/>
                  <a:latin typeface="Trebuchet MS" panose="020B0603020202020204" pitchFamily="34" charset="0"/>
                </a:endParaRPr>
              </a:p>
              <a:p>
                <a:pPr marL="36900" indent="0">
                  <a:buNone/>
                </a:pPr>
                <a:r>
                  <a:rPr lang="ru-RU" sz="1700" dirty="0" smtClean="0">
                    <a:effectLst/>
                    <a:latin typeface="Trebuchet MS" panose="020B0603020202020204" pitchFamily="34" charset="0"/>
                  </a:rPr>
                  <a:t>                                                                     </a:t>
                </a:r>
                <a:r>
                  <a:rPr lang="en-GB" sz="1700" dirty="0" smtClean="0">
                    <a:effectLst/>
                    <a:latin typeface="Trebuchet MS" panose="020B0603020202020204" pitchFamily="34" charset="0"/>
                  </a:rPr>
                  <a:t>Q</a:t>
                </a:r>
                <a:r>
                  <a:rPr lang="ru-RU" sz="1700" dirty="0">
                    <a:effectLst/>
                    <a:latin typeface="Trebuchet MS" panose="020B0603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GB" sz="1700" i="1">
                        <a:effectLst/>
                        <a:latin typeface="Cambria Math" panose="02040503050406030204" pitchFamily="18" charset="0"/>
                      </a:rPr>
                      <m:t>𝑞𝐹</m:t>
                    </m:r>
                  </m:oMath>
                </a14:m>
                <a:r>
                  <a:rPr lang="ru-RU" sz="1700" dirty="0">
                    <a:effectLst/>
                    <a:latin typeface="Trebuchet MS" panose="020B0603020202020204" pitchFamily="34" charset="0"/>
                  </a:rPr>
                  <a:t>   </a:t>
                </a:r>
              </a:p>
              <a:p>
                <a:r>
                  <a:rPr lang="ru-RU" sz="1700" dirty="0">
                    <a:effectLst/>
                    <a:latin typeface="Trebuchet MS" panose="020B0603020202020204" pitchFamily="34" charset="0"/>
                  </a:rPr>
                  <a:t>И </a:t>
                </a:r>
                <a:r>
                  <a:rPr lang="ru-RU" sz="1700" dirty="0" smtClean="0">
                    <a:effectLst/>
                    <a:latin typeface="Trebuchet MS" panose="020B0603020202020204" pitchFamily="34" charset="0"/>
                  </a:rPr>
                  <a:t>плотность </a:t>
                </a:r>
                <a:r>
                  <a:rPr lang="ru-RU" sz="1700" dirty="0">
                    <a:effectLst/>
                    <a:latin typeface="Trebuchet MS" panose="020B0603020202020204" pitchFamily="34" charset="0"/>
                  </a:rPr>
                  <a:t>теплового стороны потока  </a:t>
                </a:r>
              </a:p>
              <a:p>
                <a:pPr marL="36900" indent="0">
                  <a:buNone/>
                </a:pPr>
                <a:r>
                  <a:rPr lang="ru-RU" sz="1700" dirty="0" smtClean="0">
                    <a:effectLst/>
                    <a:latin typeface="Trebuchet MS" panose="020B0603020202020204" pitchFamily="34" charset="0"/>
                  </a:rPr>
                  <a:t>                                                          </a:t>
                </a:r>
                <a:r>
                  <a:rPr lang="en-US" sz="1700" dirty="0" smtClean="0">
                    <a:effectLst/>
                    <a:latin typeface="Trebuchet MS" panose="020B0603020202020204" pitchFamily="34" charset="0"/>
                  </a:rPr>
                  <a:t>q</a:t>
                </a:r>
                <a:r>
                  <a:rPr lang="en-US" sz="1700" dirty="0">
                    <a:effectLst/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1700" i="1">
                            <a:effectLst/>
                            <a:latin typeface="Cambria Math" panose="02040503050406030204" pitchFamily="18" charset="0"/>
                          </a:rPr>
                          <m:t>ж</m:t>
                        </m:r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1700" i="1">
                            <a:effectLst/>
                            <a:latin typeface="Cambria Math" panose="02040503050406030204" pitchFamily="18" charset="0"/>
                          </a:rPr>
                          <m:t>ж</m:t>
                        </m:r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</a:rPr>
                          <m:t>1+ </m:t>
                        </m:r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</a:rPr>
                          <m:t>+1/ </m:t>
                        </m:r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</a:rPr>
                          <m:t>2)</m:t>
                        </m:r>
                      </m:den>
                    </m:f>
                  </m:oMath>
                </a14:m>
                <a:endParaRPr lang="ru-RU" sz="17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04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rebuchet MS" panose="020B0603020202020204" pitchFamily="34" charset="0"/>
              </a:rPr>
              <a:t>Результаты</a:t>
            </a:r>
            <a:endParaRPr lang="ru-RU" sz="3600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310715"/>
            <a:ext cx="10726270" cy="409832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/>
                <a:latin typeface="Trebuchet MS" panose="020B0603020202020204" pitchFamily="34" charset="0"/>
              </a:rPr>
              <a:t>В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ходе выполнения научно-исследовательской </a:t>
            </a:r>
            <a:r>
              <a:rPr lang="ru-RU" dirty="0">
                <a:effectLst/>
                <a:latin typeface="Trebuchet MS" panose="020B0603020202020204" pitchFamily="34" charset="0"/>
              </a:rPr>
              <a:t>работы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получены следующие данные</a:t>
            </a:r>
            <a:r>
              <a:rPr lang="ru-RU" dirty="0">
                <a:effectLst/>
                <a:latin typeface="Trebuchet MS" panose="020B0603020202020204" pitchFamily="34" charset="0"/>
              </a:rPr>
              <a:t>:</a:t>
            </a:r>
          </a:p>
          <a:p>
            <a:pPr lvl="0" algn="just"/>
            <a:r>
              <a:rPr lang="ru-RU" dirty="0" smtClean="0">
                <a:effectLst/>
                <a:latin typeface="Trebuchet MS" panose="020B0603020202020204" pitchFamily="34" charset="0"/>
              </a:rPr>
              <a:t>1. Окно без</a:t>
            </a:r>
            <a:r>
              <a:rPr lang="en-GB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ru-RU" dirty="0">
                <a:effectLst/>
                <a:latin typeface="Trebuchet MS" panose="020B0603020202020204" pitchFamily="34" charset="0"/>
              </a:rPr>
              <a:t>изоляций. Однослойная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плоская стенка. </a:t>
            </a:r>
            <a:r>
              <a:rPr lang="ru-RU" dirty="0">
                <a:effectLst/>
                <a:latin typeface="Trebuchet MS" panose="020B0603020202020204" pitchFamily="34" charset="0"/>
              </a:rPr>
              <a:t>М</a:t>
            </a:r>
            <a:r>
              <a:rPr lang="en-GB" dirty="0" smtClean="0">
                <a:effectLst/>
                <a:latin typeface="Trebuchet MS" panose="020B0603020202020204" pitchFamily="34" charset="0"/>
              </a:rPr>
              <a:t>а</a:t>
            </a:r>
            <a:r>
              <a:rPr lang="ru-RU" dirty="0" err="1" smtClean="0">
                <a:effectLst/>
                <a:latin typeface="Trebuchet MS" panose="020B0603020202020204" pitchFamily="34" charset="0"/>
              </a:rPr>
              <a:t>териал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:</a:t>
            </a:r>
            <a:r>
              <a:rPr lang="en-GB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GB" dirty="0" err="1" smtClean="0">
                <a:effectLst/>
                <a:latin typeface="Trebuchet MS" panose="020B0603020202020204" pitchFamily="34" charset="0"/>
              </a:rPr>
              <a:t>обычное</a:t>
            </a:r>
            <a:r>
              <a:rPr lang="en-GB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GB" dirty="0" err="1" smtClean="0">
                <a:effectLst/>
                <a:latin typeface="Trebuchet MS" panose="020B0603020202020204" pitchFamily="34" charset="0"/>
              </a:rPr>
              <a:t>стекло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.</a:t>
            </a:r>
            <a:endParaRPr lang="ru-RU" dirty="0">
              <a:effectLst/>
              <a:latin typeface="Trebuchet MS" panose="020B0603020202020204" pitchFamily="34" charset="0"/>
            </a:endParaRPr>
          </a:p>
          <a:p>
            <a:pPr algn="just"/>
            <a:r>
              <a:rPr lang="ru-RU" dirty="0" smtClean="0">
                <a:effectLst/>
                <a:latin typeface="Trebuchet MS" panose="020B0603020202020204" pitchFamily="34" charset="0"/>
              </a:rPr>
              <a:t>2. Окно </a:t>
            </a:r>
            <a:r>
              <a:rPr lang="ru-RU" dirty="0">
                <a:effectLst/>
                <a:latin typeface="Trebuchet MS" panose="020B0603020202020204" pitchFamily="34" charset="0"/>
              </a:rPr>
              <a:t>с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хорошей</a:t>
            </a:r>
            <a:r>
              <a:rPr lang="en-GB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ru-RU" dirty="0">
                <a:effectLst/>
                <a:latin typeface="Trebuchet MS" panose="020B0603020202020204" pitchFamily="34" charset="0"/>
              </a:rPr>
              <a:t>изоляцией. К предыдущему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варианту модели </a:t>
            </a:r>
            <a:r>
              <a:rPr lang="ru-RU" dirty="0">
                <a:effectLst/>
                <a:latin typeface="Trebuchet MS" panose="020B0603020202020204" pitchFamily="34" charset="0"/>
              </a:rPr>
              <a:t>добавлен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слой изоляции толщиной </a:t>
            </a:r>
            <a:r>
              <a:rPr lang="ru-RU" dirty="0">
                <a:effectLst/>
                <a:latin typeface="Trebuchet MS" panose="020B0603020202020204" pitchFamily="34" charset="0"/>
              </a:rPr>
              <a:t>30 мм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с каждой </a:t>
            </a:r>
            <a:r>
              <a:rPr lang="ru-RU" dirty="0">
                <a:effectLst/>
                <a:latin typeface="Trebuchet MS" panose="020B0603020202020204" pitchFamily="34" charset="0"/>
              </a:rPr>
              <a:t>стороны.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Материал изоляции создается по характеристикам самой популярной монтажной пены.</a:t>
            </a:r>
          </a:p>
          <a:p>
            <a:pPr algn="just"/>
            <a:r>
              <a:rPr lang="ru-RU" dirty="0" smtClean="0">
                <a:effectLst/>
                <a:latin typeface="Trebuchet MS" panose="020B0603020202020204" pitchFamily="34" charset="0"/>
              </a:rPr>
              <a:t>3. Окно с </a:t>
            </a:r>
            <a:r>
              <a:rPr lang="ru-RU" dirty="0">
                <a:effectLst/>
                <a:latin typeface="Trebuchet MS" panose="020B0603020202020204" pitchFamily="34" charset="0"/>
              </a:rPr>
              <a:t>плохой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изоляцией</a:t>
            </a:r>
            <a:r>
              <a:rPr lang="ru-RU" dirty="0">
                <a:effectLst/>
                <a:latin typeface="Trebuchet MS" panose="020B0603020202020204" pitchFamily="34" charset="0"/>
              </a:rPr>
              <a:t>. Были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вырезаны </a:t>
            </a:r>
            <a:r>
              <a:rPr lang="ru-RU" dirty="0">
                <a:effectLst/>
                <a:latin typeface="Trebuchet MS" panose="020B0603020202020204" pitchFamily="34" charset="0"/>
              </a:rPr>
              <a:t>фаски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из </a:t>
            </a:r>
            <a:r>
              <a:rPr lang="ru-RU" dirty="0">
                <a:effectLst/>
                <a:latin typeface="Trebuchet MS" panose="020B0603020202020204" pitchFamily="34" charset="0"/>
              </a:rPr>
              <a:t>прошлой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модели</a:t>
            </a:r>
            <a:r>
              <a:rPr lang="ru-RU" dirty="0">
                <a:effectLst/>
                <a:latin typeface="Trebuchet MS" panose="020B0603020202020204" pitchFamily="34" charset="0"/>
              </a:rPr>
              <a:t>, чтобы, таким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образом</a:t>
            </a:r>
            <a:r>
              <a:rPr lang="ru-RU" dirty="0">
                <a:effectLst/>
                <a:latin typeface="Trebuchet MS" panose="020B0603020202020204" pitchFamily="34" charset="0"/>
              </a:rPr>
              <a:t>, показать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ухудшение изоляции со временем.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0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596" y="286434"/>
            <a:ext cx="8196824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8860" y="6001434"/>
            <a:ext cx="7612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lang="en-GB" sz="16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16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en-GB" sz="16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распределения</a:t>
            </a:r>
            <a:r>
              <a:rPr lang="en-GB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</a:t>
            </a:r>
            <a:r>
              <a:rPr lang="en-GB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sz="16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</a:t>
            </a:r>
            <a:r>
              <a:rPr lang="ru-RU" sz="16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моделей</a:t>
            </a:r>
            <a:endParaRPr lang="ru-RU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4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rebuchet MS" panose="020B0603020202020204" pitchFamily="34" charset="0"/>
              </a:rPr>
              <a:t>Обсуждение</a:t>
            </a:r>
            <a:endParaRPr lang="ru-RU" sz="3600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80260"/>
            <a:ext cx="10353762" cy="3710940"/>
          </a:xfrm>
        </p:spPr>
        <p:txBody>
          <a:bodyPr/>
          <a:lstStyle/>
          <a:p>
            <a:pPr algn="just"/>
            <a:r>
              <a:rPr lang="ru-RU" dirty="0" smtClean="0">
                <a:effectLst/>
                <a:latin typeface="Trebuchet MS" panose="020B0603020202020204" pitchFamily="34" charset="0"/>
              </a:rPr>
              <a:t>Графики распределения температур </a:t>
            </a:r>
            <a:r>
              <a:rPr lang="ru-RU" dirty="0">
                <a:effectLst/>
                <a:latin typeface="Trebuchet MS" panose="020B0603020202020204" pitchFamily="34" charset="0"/>
              </a:rPr>
              <a:t>для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окна с плохой и </a:t>
            </a:r>
            <a:r>
              <a:rPr lang="ru-RU" dirty="0">
                <a:effectLst/>
                <a:latin typeface="Trebuchet MS" panose="020B0603020202020204" pitchFamily="34" charset="0"/>
              </a:rPr>
              <a:t>хорошей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изоляцией совпадают</a:t>
            </a:r>
            <a:r>
              <a:rPr lang="ru-RU" dirty="0">
                <a:effectLst/>
                <a:latin typeface="Trebuchet MS" panose="020B0603020202020204" pitchFamily="34" charset="0"/>
              </a:rPr>
              <a:t>,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потому что на </a:t>
            </a:r>
            <a:r>
              <a:rPr lang="ru-RU" dirty="0">
                <a:effectLst/>
                <a:latin typeface="Trebuchet MS" panose="020B0603020202020204" pitchFamily="34" charset="0"/>
              </a:rPr>
              <a:t>краях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изоляции потери теплоты незначительны</a:t>
            </a:r>
            <a:r>
              <a:rPr lang="ru-RU" dirty="0">
                <a:effectLst/>
                <a:latin typeface="Trebuchet MS" panose="020B0603020202020204" pitchFamily="34" charset="0"/>
              </a:rPr>
              <a:t>,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так как изоляция повреждена путем вырезания фасок </a:t>
            </a:r>
            <a:r>
              <a:rPr lang="ru-RU" dirty="0">
                <a:effectLst/>
                <a:latin typeface="Trebuchet MS" panose="020B0603020202020204" pitchFamily="34" charset="0"/>
              </a:rPr>
              <a:t>из изоляции.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И</a:t>
            </a:r>
            <a:r>
              <a:rPr lang="ru-RU" dirty="0">
                <a:effectLst/>
                <a:latin typeface="Trebuchet MS" panose="020B0603020202020204" pitchFamily="34" charset="0"/>
              </a:rPr>
              <a:t>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все основные потери происходили в местах выреза</a:t>
            </a:r>
            <a:r>
              <a:rPr lang="ru-RU" dirty="0">
                <a:effectLst/>
                <a:latin typeface="Trebuchet MS" panose="020B0603020202020204" pitchFamily="34" charset="0"/>
              </a:rPr>
              <a:t>.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Так как основные точки для построения были взяты со </a:t>
            </a:r>
            <a:r>
              <a:rPr lang="ru-RU" dirty="0">
                <a:effectLst/>
                <a:latin typeface="Trebuchet MS" panose="020B0603020202020204" pitchFamily="34" charset="0"/>
              </a:rPr>
              <a:t>стороны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целой изоляции</a:t>
            </a:r>
            <a:r>
              <a:rPr lang="ru-RU" dirty="0">
                <a:effectLst/>
                <a:latin typeface="Trebuchet MS" panose="020B0603020202020204" pitchFamily="34" charset="0"/>
              </a:rPr>
              <a:t>,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то </a:t>
            </a:r>
            <a:r>
              <a:rPr lang="ru-RU" dirty="0">
                <a:effectLst/>
                <a:latin typeface="Trebuchet MS" panose="020B0603020202020204" pitchFamily="34" charset="0"/>
              </a:rPr>
              <a:t>потери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составили меньше </a:t>
            </a:r>
            <a:r>
              <a:rPr lang="ru-RU" dirty="0">
                <a:effectLst/>
                <a:latin typeface="Trebuchet MS" panose="020B0603020202020204" pitchFamily="34" charset="0"/>
              </a:rPr>
              <a:t>1% и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значение отличилось </a:t>
            </a:r>
            <a:r>
              <a:rPr lang="ru-RU" dirty="0">
                <a:effectLst/>
                <a:latin typeface="Trebuchet MS" panose="020B0603020202020204" pitchFamily="34" charset="0"/>
              </a:rPr>
              <a:t>на </a:t>
            </a:r>
            <a:r>
              <a:rPr lang="ru-RU" dirty="0" smtClean="0">
                <a:effectLst/>
                <a:latin typeface="Trebuchet MS" panose="020B0603020202020204" pitchFamily="34" charset="0"/>
              </a:rPr>
              <a:t>десятитысячные единицы</a:t>
            </a:r>
            <a:r>
              <a:rPr lang="ru-RU" dirty="0">
                <a:effectLst/>
                <a:latin typeface="Trebuchet MS" panose="020B0603020202020204" pitchFamily="34" charset="0"/>
              </a:rPr>
              <a:t>.</a:t>
            </a:r>
          </a:p>
          <a:p>
            <a:pPr marL="369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609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238</TotalTime>
  <Words>599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Calisto MT</vt:lpstr>
      <vt:lpstr>Cambria Math</vt:lpstr>
      <vt:lpstr>Times New Roman</vt:lpstr>
      <vt:lpstr>Trebuchet MS</vt:lpstr>
      <vt:lpstr>Wingdings 2</vt:lpstr>
      <vt:lpstr>Сланец</vt:lpstr>
      <vt:lpstr>МИНИСТЕРСТВО НАУКИ И ВЫСШЕГО ОБРАЗОВАНИЯ РОССИЙСКОЙ ФЕДЕРАЦИИ Федеральное государственное автономного образовательное учреждение высшего образования «Южно-Уральский государственный университет» (национальный исследовательский университет) Политехнический институт Факультет «Энергетический» Кафедра «Промышленная теплоэнергетика» </vt:lpstr>
      <vt:lpstr>Введение</vt:lpstr>
      <vt:lpstr>Цель и задачи научной работы</vt:lpstr>
      <vt:lpstr>Актуальность </vt:lpstr>
      <vt:lpstr>Методы и материалы</vt:lpstr>
      <vt:lpstr>Параметры</vt:lpstr>
      <vt:lpstr>Результаты</vt:lpstr>
      <vt:lpstr>Презентация PowerPoint</vt:lpstr>
      <vt:lpstr>Обсуждение</vt:lpstr>
      <vt:lpstr>Вывод по работе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Федеральное государственное автономного образовательное учреждение высшего образования «Южно-Уральский государственный университет» (национальный исследовательский университет) Политехнический институт Факультет «Энергетический» Кафедра «Промышленная теплоэнергетика»</dc:title>
  <dc:creator>Andreev Sasha</dc:creator>
  <cp:lastModifiedBy>Gashik</cp:lastModifiedBy>
  <cp:revision>23</cp:revision>
  <dcterms:created xsi:type="dcterms:W3CDTF">2022-04-04T16:33:14Z</dcterms:created>
  <dcterms:modified xsi:type="dcterms:W3CDTF">2022-04-06T17:52:42Z</dcterms:modified>
</cp:coreProperties>
</file>