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3" r:id="rId4"/>
    <p:sldId id="258" r:id="rId5"/>
    <p:sldId id="274" r:id="rId6"/>
    <p:sldId id="275" r:id="rId7"/>
    <p:sldId id="276" r:id="rId8"/>
    <p:sldId id="277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a" initials="L" lastIdx="1" clrIdx="0">
    <p:extLst>
      <p:ext uri="{19B8F6BF-5375-455C-9EA6-DF929625EA0E}">
        <p15:presenceInfo xmlns:p15="http://schemas.microsoft.com/office/powerpoint/2012/main" userId="Li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7C4"/>
    <a:srgbClr val="477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3609" autoAdjust="0"/>
  </p:normalViewPr>
  <p:slideViewPr>
    <p:cSldViewPr snapToGrid="0">
      <p:cViewPr varScale="1">
        <p:scale>
          <a:sx n="60" d="100"/>
          <a:sy n="60" d="100"/>
        </p:scale>
        <p:origin x="102" y="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9FE8F-D137-445D-B7BA-EF6C3070D84B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67C6A-6633-4B35-A181-F8380B1E4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0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67C6A-6633-4B35-A181-F8380B1E437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53BB2-6914-49CF-BCFA-1D043F148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BAC78A-223B-4025-B12E-98DFFE084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7A474-2EF6-4548-B32B-6C0F1152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39ED-5C7B-4783-97BB-4CA2BBEF1051}" type="datetime1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22D70-48F7-4C72-817E-8880C651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494971-C56D-4D5D-A320-51D0DB6D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E46-0A64-40CD-9CEF-0F2399973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2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B6EE2-D6B2-45E9-961F-94B58DC1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294FE-C240-4CFC-BAC3-86D2F239E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C2D88-2D8B-4ED6-B1E4-620A8F94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4760-3465-4000-AF4D-213645ABE437}" type="datetime1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2DF3D-E556-4E68-AAC5-EBFCEA0F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BC1B8-52EE-43B3-99D9-63024B3F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E46-0A64-40CD-9CEF-0F2399973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2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38D189-9DDC-4C79-9949-CBED846F0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F88E8D-2278-45D5-A312-4F9643209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65B7CF-9154-4DB0-ACC8-0BD3D2AD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0EDD-FCFF-4E17-98E2-F3EF46C3DCDD}" type="datetime1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72CCD-7BC4-48F7-AE61-EF7C1E4E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F934E-C132-4C95-A80A-884DC956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E46-0A64-40CD-9CEF-0F2399973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76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605D3-E256-4C4F-85F5-B445841F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D9FB0-4BA4-41DE-A238-9C02965D7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9D755-E9A1-486B-BF6C-6026D45A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1D56-68E4-4444-A4D0-DB786B234A61}" type="datetime1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5F779-888E-40C8-AAAC-8DFE409B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EB0AD-B903-4A2A-9EA1-A45205F8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E46-0A64-40CD-9CEF-0F2399973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1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0D3E8-4FC4-41A1-AB08-6A96728A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ED64D-6D36-446A-B1C5-2F132EB75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A92EF2-36FC-424F-8992-9D581175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D8A-F117-497F-9CA4-D6602D32D22F}" type="datetime1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2E5A82-04DD-49C3-8AF0-2733FC8E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FD411-82B7-4F1D-94CF-F355F28D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E46-0A64-40CD-9CEF-0F2399973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0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79533-E4D6-4DE9-A6A2-2D94F5AA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0714D-140E-4566-AD1D-0ECD6A516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AC68F9-A488-4B6F-B0F3-13AEFE3DD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71BF50-2C9C-4FBF-A0AD-399C2F67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64FB-1441-436D-9959-A49D00527D15}" type="datetime1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14591C-F1AF-402B-B58D-EC7B4F3C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15DEF-ED9C-4B34-B3A2-6CF704F9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E46-0A64-40CD-9CEF-0F2399973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9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8AFBD-7C79-4BBA-845D-638CD065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D1290E-845C-447C-B2A6-024AB9B9E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8DD89A-7126-4A55-9673-98E4F5075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5CBEE0-29F9-4560-8141-13377FF77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884B4E-BCE0-45C5-A7A9-992742B6D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E7E637-4E53-40DB-9F31-A83BFF34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3C4A-71BC-499E-A36E-AD7B25B70982}" type="datetime1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7AE40F-01AA-49E2-9365-B2500CE1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31B9A7-17DD-4CF6-9EB1-FC51C670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E46-0A64-40CD-9CEF-0F2399973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9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0439F-8FF3-4E25-B274-92082E2A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D547FD-D491-45DA-83FF-D2A07A429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B69E-B5BF-4071-911D-CB51637C0C72}" type="datetime1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BD3FED-F6CC-48BF-B0A4-70A21943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022144-715B-4AB4-BBBB-0C7C4EA2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E46-0A64-40CD-9CEF-0F2399973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0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791A73-C06E-4671-8841-E3776B94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488C-0480-4FA0-B62F-FBD8EDFE01FF}" type="datetime1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076347-F43B-491A-988E-254F3C86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8D25F4-63D1-418B-9818-C7CA0226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E46-0A64-40CD-9CEF-0F2399973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5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17B11-3D04-434E-9C47-F0897279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079693-BBE6-48CF-8112-FAAD21D10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8DF6A6-2DFA-48D1-8D89-919CF94D6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9EA536-0A52-484B-BF93-8CB45F60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8150-9FE4-4912-AA28-A1776CE33ECE}" type="datetime1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28E674-8EAB-4CFC-B0AC-8709C0C2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D30E0F-2727-4AD9-80C1-235DEC4A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E46-0A64-40CD-9CEF-0F2399973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9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DF7AD-8742-4032-9A0F-74EAF120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508E7C-C162-4B39-850C-C10981114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FE0B77-5FC2-4072-8D05-538A79304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D2711A-7497-4F50-B2A9-62C00203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AAC52-4E91-4453-9981-25CC67270C01}" type="datetime1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E29BF4-57B6-4CBF-9B5D-3DD43D47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8A669A-8BC5-49EA-8DE3-FBEC6422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E46-0A64-40CD-9CEF-0F2399973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2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912D5-F269-414A-8EF6-4C9122EA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8BDDF0-D751-42B3-AC13-BCBC86333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835D0-5C7B-42B7-9A1C-237760E99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8305-8A38-4675-B7CC-8CC8D9B60874}" type="datetime1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0A9B2-73A3-404E-8097-98221EB5A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B482E-45A0-4DD6-81DC-591A5A04F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EDE46-0A64-40CD-9CEF-0F2399973C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0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>
            <a:extLst>
              <a:ext uri="{FF2B5EF4-FFF2-40B4-BE49-F238E27FC236}">
                <a16:creationId xmlns:a16="http://schemas.microsoft.com/office/drawing/2014/main" id="{DBA19F3D-5D8C-4DE5-B739-2977C45C7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220152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04">
            <a:extLst>
              <a:ext uri="{FF2B5EF4-FFF2-40B4-BE49-F238E27FC236}">
                <a16:creationId xmlns:a16="http://schemas.microsoft.com/office/drawing/2014/main" id="{115062DD-A295-4422-AE4E-585CDF3CF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116" y="4365625"/>
            <a:ext cx="795688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тихоходного генератора для Мини-ГЭС </a:t>
            </a:r>
          </a:p>
          <a:p>
            <a:pPr eaLnBrk="1" hangingPunct="1">
              <a:spcBef>
                <a:spcPct val="20000"/>
              </a:spcBef>
              <a:buSzPct val="100000"/>
            </a:pPr>
            <a:r>
              <a:rPr lang="en-US" alt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  <a:r>
              <a: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Горт Максим Владимирович П-134</a:t>
            </a:r>
          </a:p>
        </p:txBody>
      </p:sp>
    </p:spTree>
    <p:extLst>
      <p:ext uri="{BB962C8B-B14F-4D97-AF65-F5344CB8AC3E}">
        <p14:creationId xmlns:p14="http://schemas.microsoft.com/office/powerpoint/2010/main" val="67868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-945">
            <a:extLst>
              <a:ext uri="{FF2B5EF4-FFF2-40B4-BE49-F238E27FC236}">
                <a16:creationId xmlns:a16="http://schemas.microsoft.com/office/drawing/2014/main" id="{EE4EE9DD-5273-4D89-8AC4-D1DC43826AA3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4" name="Picture 48">
              <a:extLst>
                <a:ext uri="{FF2B5EF4-FFF2-40B4-BE49-F238E27FC236}">
                  <a16:creationId xmlns:a16="http://schemas.microsoft.com/office/drawing/2014/main" id="{4E56F104-E4D5-4B90-8546-D09CA66A4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0">
              <a:extLst>
                <a:ext uri="{FF2B5EF4-FFF2-40B4-BE49-F238E27FC236}">
                  <a16:creationId xmlns:a16="http://schemas.microsoft.com/office/drawing/2014/main" id="{5040BEFA-4A65-4591-B359-75ADE079B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Line 27">
            <a:extLst>
              <a:ext uri="{FF2B5EF4-FFF2-40B4-BE49-F238E27FC236}">
                <a16:creationId xmlns:a16="http://schemas.microsoft.com/office/drawing/2014/main" id="{C8A26F6F-B372-4766-BFE0-5AB161C38B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5525" y="6416675"/>
            <a:ext cx="0" cy="3016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306">
            <a:extLst>
              <a:ext uri="{FF2B5EF4-FFF2-40B4-BE49-F238E27FC236}">
                <a16:creationId xmlns:a16="http://schemas.microsoft.com/office/drawing/2014/main" id="{628BB35F-F2AF-460F-8E3E-808EDF99D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576" y="-34427"/>
            <a:ext cx="35872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турбины</a:t>
            </a:r>
            <a:endParaRPr lang="en-US" altLang="en-US" dirty="0"/>
          </a:p>
        </p:txBody>
      </p:sp>
      <p:sp>
        <p:nvSpPr>
          <p:cNvPr id="9" name="Rectangle 308">
            <a:extLst>
              <a:ext uri="{FF2B5EF4-FFF2-40B4-BE49-F238E27FC236}">
                <a16:creationId xmlns:a16="http://schemas.microsoft.com/office/drawing/2014/main" id="{D8E53943-B427-43D7-B2AD-B3F439119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0525" y="647382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en-US" dirty="0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  <a:endParaRPr lang="en-US" altLang="en-US" dirty="0"/>
          </a:p>
        </p:txBody>
      </p:sp>
      <p:sp>
        <p:nvSpPr>
          <p:cNvPr id="25" name="Прямоугольник 17">
            <a:extLst>
              <a:ext uri="{FF2B5EF4-FFF2-40B4-BE49-F238E27FC236}">
                <a16:creationId xmlns:a16="http://schemas.microsoft.com/office/drawing/2014/main" id="{25FBCD93-1847-43B4-BBA5-886C2375A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6" y="6259513"/>
            <a:ext cx="862012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500" dirty="0">
                <a:solidFill>
                  <a:schemeClr val="bg1">
                    <a:lumMod val="95000"/>
                  </a:schemeClr>
                </a:solidFill>
              </a:rPr>
              <a:t>Проект «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тихоходного генератора для Мини-ГЭС</a:t>
            </a:r>
            <a:r>
              <a:rPr lang="en-US" altLang="ru-RU" sz="1500" dirty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  <a:r>
              <a:rPr lang="ru-RU" altLang="ru-RU" sz="1500" dirty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ru-RU" altLang="ru-RU" sz="1500" dirty="0">
                <a:solidFill>
                  <a:schemeClr val="bg1">
                    <a:lumMod val="95000"/>
                  </a:schemeClr>
                </a:solidFill>
              </a:rPr>
              <a:t>АК)</a:t>
            </a:r>
          </a:p>
        </p:txBody>
      </p:sp>
      <p:cxnSp>
        <p:nvCxnSpPr>
          <p:cNvPr id="27" name="Line 29">
            <a:extLst>
              <a:ext uri="{FF2B5EF4-FFF2-40B4-BE49-F238E27FC236}">
                <a16:creationId xmlns:a16="http://schemas.microsoft.com/office/drawing/2014/main" id="{C100ED52-2EA3-4A85-8ABB-2F51029ED1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3375" y="499905"/>
            <a:ext cx="11487150" cy="0"/>
          </a:xfrm>
          <a:prstGeom prst="line">
            <a:avLst/>
          </a:prstGeom>
          <a:noFill/>
          <a:ln w="19050">
            <a:solidFill>
              <a:srgbClr val="2647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" name="Рисунок 178">
            <a:extLst>
              <a:ext uri="{FF2B5EF4-FFF2-40B4-BE49-F238E27FC236}">
                <a16:creationId xmlns:a16="http://schemas.microsoft.com/office/drawing/2014/main" id="{80DE8DED-D011-4EC9-9F00-E8ECFED9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08" y="1578915"/>
            <a:ext cx="5143092" cy="37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84">
            <a:extLst>
              <a:ext uri="{FF2B5EF4-FFF2-40B4-BE49-F238E27FC236}">
                <a16:creationId xmlns:a16="http://schemas.microsoft.com/office/drawing/2014/main" id="{8134BA3E-F11C-4E55-8A38-4806AA88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15" y="1432865"/>
            <a:ext cx="3600869" cy="399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7CB87B9E-C7CE-4235-83B1-1DA1FD66D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C1F2079-C61A-4341-807B-47705C88F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62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56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364E39-5AE7-4A98-AD4B-0543C73F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E46-0A64-40CD-9CEF-0F2399973C67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46491E64-9C92-4F63-AF2B-0298F88CEAD6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21" name="Рисунок 6">
              <a:extLst>
                <a:ext uri="{FF2B5EF4-FFF2-40B4-BE49-F238E27FC236}">
                  <a16:creationId xmlns:a16="http://schemas.microsoft.com/office/drawing/2014/main" id="{8F47E777-1190-4E4A-AFC7-0C3CE2638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Рисунок 6">
              <a:extLst>
                <a:ext uri="{FF2B5EF4-FFF2-40B4-BE49-F238E27FC236}">
                  <a16:creationId xmlns:a16="http://schemas.microsoft.com/office/drawing/2014/main" id="{B4262F6F-74CF-44DA-85ED-83AAEA221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Прямая соединительная линия 5">
            <a:extLst>
              <a:ext uri="{FF2B5EF4-FFF2-40B4-BE49-F238E27FC236}">
                <a16:creationId xmlns:a16="http://schemas.microsoft.com/office/drawing/2014/main" id="{ED8DAB4C-7F97-4787-9561-6AEAA86A6B01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Прямоугольник 17">
            <a:extLst>
              <a:ext uri="{FF2B5EF4-FFF2-40B4-BE49-F238E27FC236}">
                <a16:creationId xmlns:a16="http://schemas.microsoft.com/office/drawing/2014/main" id="{AFAD72FC-C6AB-49B8-A662-AB9C3CB90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3913" y="6456250"/>
            <a:ext cx="53975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dirty="0">
                <a:solidFill>
                  <a:schemeClr val="bg1"/>
                </a:solidFill>
                <a:latin typeface="+mn-lt"/>
                <a:cs typeface="Arial" pitchFamily="34" charset="0"/>
              </a:rPr>
              <a:t>3</a:t>
            </a:r>
            <a:endParaRPr lang="ru-RU" altLang="ru-RU" sz="18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Прямоугольник 17">
            <a:extLst>
              <a:ext uri="{FF2B5EF4-FFF2-40B4-BE49-F238E27FC236}">
                <a16:creationId xmlns:a16="http://schemas.microsoft.com/office/drawing/2014/main" id="{89526276-509D-41BC-8FC6-F41F28AE9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6259513"/>
            <a:ext cx="808037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</a:rPr>
              <a:t>Проект «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тихоходного генератора для Мини-ГЭС</a:t>
            </a:r>
            <a:r>
              <a:rPr lang="en-US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  <a:r>
              <a:rPr lang="ru-RU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</a:rPr>
              <a:t>АК)</a:t>
            </a:r>
          </a:p>
        </p:txBody>
      </p:sp>
      <p:sp>
        <p:nvSpPr>
          <p:cNvPr id="27" name="Rectangle 306">
            <a:extLst>
              <a:ext uri="{FF2B5EF4-FFF2-40B4-BE49-F238E27FC236}">
                <a16:creationId xmlns:a16="http://schemas.microsoft.com/office/drawing/2014/main" id="{2430009F-3818-4009-BB3F-03FFC067D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116" y="-8288"/>
            <a:ext cx="3721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гидротурбины</a:t>
            </a:r>
          </a:p>
        </p:txBody>
      </p:sp>
      <p:cxnSp>
        <p:nvCxnSpPr>
          <p:cNvPr id="51" name="Line 29">
            <a:extLst>
              <a:ext uri="{FF2B5EF4-FFF2-40B4-BE49-F238E27FC236}">
                <a16:creationId xmlns:a16="http://schemas.microsoft.com/office/drawing/2014/main" id="{F7FE91BD-93A4-4EF6-BA92-5A8F8FD754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3375" y="499905"/>
            <a:ext cx="11487150" cy="0"/>
          </a:xfrm>
          <a:prstGeom prst="line">
            <a:avLst/>
          </a:prstGeom>
          <a:noFill/>
          <a:ln w="19050">
            <a:solidFill>
              <a:srgbClr val="2647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Рисунок 173">
            <a:extLst>
              <a:ext uri="{FF2B5EF4-FFF2-40B4-BE49-F238E27FC236}">
                <a16:creationId xmlns:a16="http://schemas.microsoft.com/office/drawing/2014/main" id="{86366640-38EE-4035-8EE1-917F8FE1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t="5028" r="10135" b="5365"/>
          <a:stretch>
            <a:fillRect/>
          </a:stretch>
        </p:blipFill>
        <p:spPr bwMode="auto">
          <a:xfrm>
            <a:off x="876717" y="537157"/>
            <a:ext cx="4832183" cy="5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74">
            <a:extLst>
              <a:ext uri="{FF2B5EF4-FFF2-40B4-BE49-F238E27FC236}">
                <a16:creationId xmlns:a16="http://schemas.microsoft.com/office/drawing/2014/main" id="{8427974B-3800-4E6C-9B1B-1FE61A539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6" t="16631" r="12524" b="21494"/>
          <a:stretch>
            <a:fillRect/>
          </a:stretch>
        </p:blipFill>
        <p:spPr bwMode="auto">
          <a:xfrm>
            <a:off x="6141118" y="2616228"/>
            <a:ext cx="5512840" cy="238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59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-945">
            <a:extLst>
              <a:ext uri="{FF2B5EF4-FFF2-40B4-BE49-F238E27FC236}">
                <a16:creationId xmlns:a16="http://schemas.microsoft.com/office/drawing/2014/main" id="{A5767B9A-4109-45FF-A140-D2388573DF7B}"/>
              </a:ext>
            </a:extLst>
          </p:cNvPr>
          <p:cNvGrpSpPr>
            <a:grpSpLocks/>
          </p:cNvGrpSpPr>
          <p:nvPr/>
        </p:nvGrpSpPr>
        <p:grpSpPr bwMode="auto">
          <a:xfrm>
            <a:off x="9427" y="6238122"/>
            <a:ext cx="12192000" cy="636587"/>
            <a:chOff x="0" y="6237312"/>
            <a:chExt cx="12192000" cy="636588"/>
          </a:xfrm>
        </p:grpSpPr>
        <p:pic>
          <p:nvPicPr>
            <p:cNvPr id="4" name="Picture 48">
              <a:extLst>
                <a:ext uri="{FF2B5EF4-FFF2-40B4-BE49-F238E27FC236}">
                  <a16:creationId xmlns:a16="http://schemas.microsoft.com/office/drawing/2014/main" id="{C9A7FF4F-C12B-4214-8FC3-4604A31BC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0">
              <a:extLst>
                <a:ext uri="{FF2B5EF4-FFF2-40B4-BE49-F238E27FC236}">
                  <a16:creationId xmlns:a16="http://schemas.microsoft.com/office/drawing/2014/main" id="{7E6ACDA2-0450-4343-B81C-130E35F26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Line 27">
            <a:extLst>
              <a:ext uri="{FF2B5EF4-FFF2-40B4-BE49-F238E27FC236}">
                <a16:creationId xmlns:a16="http://schemas.microsoft.com/office/drawing/2014/main" id="{2EF30545-097F-4293-8060-EFA984F120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5525" y="6416675"/>
            <a:ext cx="0" cy="3016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308">
            <a:extLst>
              <a:ext uri="{FF2B5EF4-FFF2-40B4-BE49-F238E27FC236}">
                <a16:creationId xmlns:a16="http://schemas.microsoft.com/office/drawing/2014/main" id="{E9C76C2A-A9C6-4663-ABB2-FC6C5AF3C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9952" y="647382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en-US" dirty="0">
                <a:solidFill>
                  <a:srgbClr val="FFFFFF"/>
                </a:solidFill>
                <a:cs typeface="Arial" panose="020B0604020202020204" pitchFamily="34" charset="0"/>
              </a:rPr>
              <a:t>4</a:t>
            </a:r>
            <a:endParaRPr lang="en-US" altLang="en-US" dirty="0"/>
          </a:p>
        </p:txBody>
      </p:sp>
      <p:sp>
        <p:nvSpPr>
          <p:cNvPr id="29" name="Rectangle 306">
            <a:extLst>
              <a:ext uri="{FF2B5EF4-FFF2-40B4-BE49-F238E27FC236}">
                <a16:creationId xmlns:a16="http://schemas.microsoft.com/office/drawing/2014/main" id="{6AC8279F-C352-4C73-8641-C0DA6D7B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437" y="-668"/>
            <a:ext cx="74026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гидротурбины </a:t>
            </a:r>
            <a:r>
              <a:rPr lang="en-US" alt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ANSYS Workbench</a:t>
            </a:r>
            <a:r>
              <a:rPr lang="ru-RU" alt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CFX</a:t>
            </a:r>
            <a:endParaRPr lang="en-US" altLang="en-US" dirty="0"/>
          </a:p>
        </p:txBody>
      </p:sp>
      <p:sp>
        <p:nvSpPr>
          <p:cNvPr id="63" name="Прямоугольник 17">
            <a:extLst>
              <a:ext uri="{FF2B5EF4-FFF2-40B4-BE49-F238E27FC236}">
                <a16:creationId xmlns:a16="http://schemas.microsoft.com/office/drawing/2014/main" id="{60DF9306-53C2-4AC5-9D52-752DAF2EA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6259513"/>
            <a:ext cx="862955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</a:rPr>
              <a:t>Проект «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тихоходного генератора для Мини-ГЭС</a:t>
            </a:r>
            <a:r>
              <a:rPr lang="en-US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  <a:r>
              <a:rPr lang="ru-RU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</a:rPr>
              <a:t>АК)</a:t>
            </a:r>
          </a:p>
        </p:txBody>
      </p:sp>
      <p:cxnSp>
        <p:nvCxnSpPr>
          <p:cNvPr id="38" name="Line 29">
            <a:extLst>
              <a:ext uri="{FF2B5EF4-FFF2-40B4-BE49-F238E27FC236}">
                <a16:creationId xmlns:a16="http://schemas.microsoft.com/office/drawing/2014/main" id="{CE9396B5-80DF-4EA8-9A04-A5F69DBD7A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3375" y="499905"/>
            <a:ext cx="11487150" cy="0"/>
          </a:xfrm>
          <a:prstGeom prst="line">
            <a:avLst/>
          </a:prstGeom>
          <a:noFill/>
          <a:ln w="19050">
            <a:solidFill>
              <a:srgbClr val="2647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4" name="Рисунок 189">
            <a:extLst>
              <a:ext uri="{FF2B5EF4-FFF2-40B4-BE49-F238E27FC236}">
                <a16:creationId xmlns:a16="http://schemas.microsoft.com/office/drawing/2014/main" id="{EBA04322-46B5-4534-BFDD-0EF389E4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55" y="753872"/>
            <a:ext cx="5478689" cy="520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28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-945">
            <a:extLst>
              <a:ext uri="{FF2B5EF4-FFF2-40B4-BE49-F238E27FC236}">
                <a16:creationId xmlns:a16="http://schemas.microsoft.com/office/drawing/2014/main" id="{A5767B9A-4109-45FF-A140-D2388573DF7B}"/>
              </a:ext>
            </a:extLst>
          </p:cNvPr>
          <p:cNvGrpSpPr>
            <a:grpSpLocks/>
          </p:cNvGrpSpPr>
          <p:nvPr/>
        </p:nvGrpSpPr>
        <p:grpSpPr bwMode="auto">
          <a:xfrm>
            <a:off x="9427" y="6238122"/>
            <a:ext cx="12192000" cy="636587"/>
            <a:chOff x="0" y="6237312"/>
            <a:chExt cx="12192000" cy="636588"/>
          </a:xfrm>
        </p:grpSpPr>
        <p:pic>
          <p:nvPicPr>
            <p:cNvPr id="4" name="Picture 48">
              <a:extLst>
                <a:ext uri="{FF2B5EF4-FFF2-40B4-BE49-F238E27FC236}">
                  <a16:creationId xmlns:a16="http://schemas.microsoft.com/office/drawing/2014/main" id="{C9A7FF4F-C12B-4214-8FC3-4604A31BC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0">
              <a:extLst>
                <a:ext uri="{FF2B5EF4-FFF2-40B4-BE49-F238E27FC236}">
                  <a16:creationId xmlns:a16="http://schemas.microsoft.com/office/drawing/2014/main" id="{7E6ACDA2-0450-4343-B81C-130E35F26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Line 27">
            <a:extLst>
              <a:ext uri="{FF2B5EF4-FFF2-40B4-BE49-F238E27FC236}">
                <a16:creationId xmlns:a16="http://schemas.microsoft.com/office/drawing/2014/main" id="{2EF30545-097F-4293-8060-EFA984F120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5525" y="6416675"/>
            <a:ext cx="0" cy="3016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308">
            <a:extLst>
              <a:ext uri="{FF2B5EF4-FFF2-40B4-BE49-F238E27FC236}">
                <a16:creationId xmlns:a16="http://schemas.microsoft.com/office/drawing/2014/main" id="{E9C76C2A-A9C6-4663-ABB2-FC6C5AF3C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9952" y="647382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en-US" dirty="0">
                <a:solidFill>
                  <a:schemeClr val="bg1"/>
                </a:solidFill>
              </a:rPr>
              <a:t>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9" name="Rectangle 306">
            <a:extLst>
              <a:ext uri="{FF2B5EF4-FFF2-40B4-BE49-F238E27FC236}">
                <a16:creationId xmlns:a16="http://schemas.microsoft.com/office/drawing/2014/main" id="{6AC8279F-C352-4C73-8641-C0DA6D7B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437" y="-668"/>
            <a:ext cx="78372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моделирования </a:t>
            </a:r>
            <a:r>
              <a:rPr lang="en-US" alt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ANSYS Workbench</a:t>
            </a:r>
            <a:r>
              <a:rPr lang="ru-RU" alt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CFX</a:t>
            </a:r>
            <a:endParaRPr lang="en-US" altLang="en-US" dirty="0"/>
          </a:p>
        </p:txBody>
      </p:sp>
      <p:sp>
        <p:nvSpPr>
          <p:cNvPr id="63" name="Прямоугольник 17">
            <a:extLst>
              <a:ext uri="{FF2B5EF4-FFF2-40B4-BE49-F238E27FC236}">
                <a16:creationId xmlns:a16="http://schemas.microsoft.com/office/drawing/2014/main" id="{60DF9306-53C2-4AC5-9D52-752DAF2EA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6259513"/>
            <a:ext cx="862955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</a:rPr>
              <a:t>Проект «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тихоходного генератора для Мини-ГЭС</a:t>
            </a:r>
            <a:r>
              <a:rPr lang="en-US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  <a:r>
              <a:rPr lang="ru-RU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</a:rPr>
              <a:t>АК)</a:t>
            </a:r>
          </a:p>
        </p:txBody>
      </p:sp>
      <p:cxnSp>
        <p:nvCxnSpPr>
          <p:cNvPr id="38" name="Line 29">
            <a:extLst>
              <a:ext uri="{FF2B5EF4-FFF2-40B4-BE49-F238E27FC236}">
                <a16:creationId xmlns:a16="http://schemas.microsoft.com/office/drawing/2014/main" id="{CE9396B5-80DF-4EA8-9A04-A5F69DBD7A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3375" y="499905"/>
            <a:ext cx="11487150" cy="0"/>
          </a:xfrm>
          <a:prstGeom prst="line">
            <a:avLst/>
          </a:prstGeom>
          <a:noFill/>
          <a:ln w="19050">
            <a:solidFill>
              <a:srgbClr val="2647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8" name="Рисунок 1090">
            <a:extLst>
              <a:ext uri="{FF2B5EF4-FFF2-40B4-BE49-F238E27FC236}">
                <a16:creationId xmlns:a16="http://schemas.microsoft.com/office/drawing/2014/main" id="{9325A6B1-C9DD-47FD-A764-A7A6FD92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36" y="723519"/>
            <a:ext cx="8337132" cy="541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87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-945">
            <a:extLst>
              <a:ext uri="{FF2B5EF4-FFF2-40B4-BE49-F238E27FC236}">
                <a16:creationId xmlns:a16="http://schemas.microsoft.com/office/drawing/2014/main" id="{A5767B9A-4109-45FF-A140-D2388573DF7B}"/>
              </a:ext>
            </a:extLst>
          </p:cNvPr>
          <p:cNvGrpSpPr>
            <a:grpSpLocks/>
          </p:cNvGrpSpPr>
          <p:nvPr/>
        </p:nvGrpSpPr>
        <p:grpSpPr bwMode="auto">
          <a:xfrm>
            <a:off x="9427" y="6238122"/>
            <a:ext cx="12192000" cy="636587"/>
            <a:chOff x="0" y="6237312"/>
            <a:chExt cx="12192000" cy="636588"/>
          </a:xfrm>
        </p:grpSpPr>
        <p:pic>
          <p:nvPicPr>
            <p:cNvPr id="4" name="Picture 48">
              <a:extLst>
                <a:ext uri="{FF2B5EF4-FFF2-40B4-BE49-F238E27FC236}">
                  <a16:creationId xmlns:a16="http://schemas.microsoft.com/office/drawing/2014/main" id="{C9A7FF4F-C12B-4214-8FC3-4604A31BC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0">
              <a:extLst>
                <a:ext uri="{FF2B5EF4-FFF2-40B4-BE49-F238E27FC236}">
                  <a16:creationId xmlns:a16="http://schemas.microsoft.com/office/drawing/2014/main" id="{7E6ACDA2-0450-4343-B81C-130E35F26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Line 27">
            <a:extLst>
              <a:ext uri="{FF2B5EF4-FFF2-40B4-BE49-F238E27FC236}">
                <a16:creationId xmlns:a16="http://schemas.microsoft.com/office/drawing/2014/main" id="{2EF30545-097F-4293-8060-EFA984F120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5525" y="6416675"/>
            <a:ext cx="0" cy="3016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308">
            <a:extLst>
              <a:ext uri="{FF2B5EF4-FFF2-40B4-BE49-F238E27FC236}">
                <a16:creationId xmlns:a16="http://schemas.microsoft.com/office/drawing/2014/main" id="{E9C76C2A-A9C6-4663-ABB2-FC6C5AF3C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9952" y="647382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en-US" dirty="0">
                <a:solidFill>
                  <a:srgbClr val="FFFFFF"/>
                </a:solidFill>
                <a:cs typeface="Arial" panose="020B0604020202020204" pitchFamily="34" charset="0"/>
              </a:rPr>
              <a:t>6</a:t>
            </a:r>
            <a:endParaRPr lang="en-US" altLang="en-US" dirty="0"/>
          </a:p>
        </p:txBody>
      </p:sp>
      <p:sp>
        <p:nvSpPr>
          <p:cNvPr id="29" name="Rectangle 306">
            <a:extLst>
              <a:ext uri="{FF2B5EF4-FFF2-40B4-BE49-F238E27FC236}">
                <a16:creationId xmlns:a16="http://schemas.microsoft.com/office/drawing/2014/main" id="{6AC8279F-C352-4C73-8641-C0DA6D7B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437" y="-668"/>
            <a:ext cx="7069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моделирования </a:t>
            </a:r>
            <a:r>
              <a:rPr lang="en-US" alt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Maxwell2DDesign </a:t>
            </a:r>
            <a:r>
              <a:rPr lang="ru-RU" alt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  <p:sp>
        <p:nvSpPr>
          <p:cNvPr id="63" name="Прямоугольник 17">
            <a:extLst>
              <a:ext uri="{FF2B5EF4-FFF2-40B4-BE49-F238E27FC236}">
                <a16:creationId xmlns:a16="http://schemas.microsoft.com/office/drawing/2014/main" id="{60DF9306-53C2-4AC5-9D52-752DAF2EA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6259513"/>
            <a:ext cx="862955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</a:rPr>
              <a:t>Проект «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тихоходного генератора для Мини-ГЭС</a:t>
            </a:r>
            <a:r>
              <a:rPr lang="en-US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  <a:r>
              <a:rPr lang="ru-RU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</a:rPr>
              <a:t>АК)</a:t>
            </a:r>
          </a:p>
        </p:txBody>
      </p:sp>
      <p:cxnSp>
        <p:nvCxnSpPr>
          <p:cNvPr id="38" name="Line 29">
            <a:extLst>
              <a:ext uri="{FF2B5EF4-FFF2-40B4-BE49-F238E27FC236}">
                <a16:creationId xmlns:a16="http://schemas.microsoft.com/office/drawing/2014/main" id="{CE9396B5-80DF-4EA8-9A04-A5F69DBD7A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3375" y="499905"/>
            <a:ext cx="11487150" cy="0"/>
          </a:xfrm>
          <a:prstGeom prst="line">
            <a:avLst/>
          </a:prstGeom>
          <a:noFill/>
          <a:ln w="19050">
            <a:solidFill>
              <a:srgbClr val="2647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" name="Рисунок 175">
            <a:extLst>
              <a:ext uri="{FF2B5EF4-FFF2-40B4-BE49-F238E27FC236}">
                <a16:creationId xmlns:a16="http://schemas.microsoft.com/office/drawing/2014/main" id="{2C9903B3-776B-458A-A95F-8D8CCA7D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r="690"/>
          <a:stretch>
            <a:fillRect/>
          </a:stretch>
        </p:blipFill>
        <p:spPr bwMode="auto">
          <a:xfrm>
            <a:off x="1099432" y="603159"/>
            <a:ext cx="10017220" cy="565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78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-945">
            <a:extLst>
              <a:ext uri="{FF2B5EF4-FFF2-40B4-BE49-F238E27FC236}">
                <a16:creationId xmlns:a16="http://schemas.microsoft.com/office/drawing/2014/main" id="{A5767B9A-4109-45FF-A140-D2388573DF7B}"/>
              </a:ext>
            </a:extLst>
          </p:cNvPr>
          <p:cNvGrpSpPr>
            <a:grpSpLocks/>
          </p:cNvGrpSpPr>
          <p:nvPr/>
        </p:nvGrpSpPr>
        <p:grpSpPr bwMode="auto">
          <a:xfrm>
            <a:off x="9427" y="6238122"/>
            <a:ext cx="12192000" cy="636587"/>
            <a:chOff x="0" y="6237312"/>
            <a:chExt cx="12192000" cy="636588"/>
          </a:xfrm>
        </p:grpSpPr>
        <p:pic>
          <p:nvPicPr>
            <p:cNvPr id="4" name="Picture 48">
              <a:extLst>
                <a:ext uri="{FF2B5EF4-FFF2-40B4-BE49-F238E27FC236}">
                  <a16:creationId xmlns:a16="http://schemas.microsoft.com/office/drawing/2014/main" id="{C9A7FF4F-C12B-4214-8FC3-4604A31BC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0">
              <a:extLst>
                <a:ext uri="{FF2B5EF4-FFF2-40B4-BE49-F238E27FC236}">
                  <a16:creationId xmlns:a16="http://schemas.microsoft.com/office/drawing/2014/main" id="{7E6ACDA2-0450-4343-B81C-130E35F26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Line 27">
            <a:extLst>
              <a:ext uri="{FF2B5EF4-FFF2-40B4-BE49-F238E27FC236}">
                <a16:creationId xmlns:a16="http://schemas.microsoft.com/office/drawing/2014/main" id="{2EF30545-097F-4293-8060-EFA984F120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5525" y="6416675"/>
            <a:ext cx="0" cy="3016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308">
            <a:extLst>
              <a:ext uri="{FF2B5EF4-FFF2-40B4-BE49-F238E27FC236}">
                <a16:creationId xmlns:a16="http://schemas.microsoft.com/office/drawing/2014/main" id="{E9C76C2A-A9C6-4663-ABB2-FC6C5AF3C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9952" y="647382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en-US" dirty="0">
                <a:solidFill>
                  <a:srgbClr val="FFFFFF"/>
                </a:solidFill>
                <a:cs typeface="Arial" panose="020B0604020202020204" pitchFamily="34" charset="0"/>
              </a:rPr>
              <a:t>7</a:t>
            </a:r>
            <a:endParaRPr lang="en-US" altLang="en-US" dirty="0"/>
          </a:p>
        </p:txBody>
      </p:sp>
      <p:sp>
        <p:nvSpPr>
          <p:cNvPr id="29" name="Rectangle 306">
            <a:extLst>
              <a:ext uri="{FF2B5EF4-FFF2-40B4-BE49-F238E27FC236}">
                <a16:creationId xmlns:a16="http://schemas.microsoft.com/office/drawing/2014/main" id="{6AC8279F-C352-4C73-8641-C0DA6D7B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437" y="-668"/>
            <a:ext cx="7069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Мощность, снимаемая с выводов генератора </a:t>
            </a:r>
            <a:endParaRPr lang="en-US" altLang="en-US" dirty="0"/>
          </a:p>
        </p:txBody>
      </p:sp>
      <p:sp>
        <p:nvSpPr>
          <p:cNvPr id="63" name="Прямоугольник 17">
            <a:extLst>
              <a:ext uri="{FF2B5EF4-FFF2-40B4-BE49-F238E27FC236}">
                <a16:creationId xmlns:a16="http://schemas.microsoft.com/office/drawing/2014/main" id="{60DF9306-53C2-4AC5-9D52-752DAF2EA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6259513"/>
            <a:ext cx="862955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</a:rPr>
              <a:t>Проект «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тихоходного генератора для Мини-ГЭС</a:t>
            </a:r>
            <a:r>
              <a:rPr lang="en-US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  <a:r>
              <a:rPr lang="ru-RU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</a:rPr>
              <a:t>АК)</a:t>
            </a:r>
          </a:p>
        </p:txBody>
      </p:sp>
      <p:cxnSp>
        <p:nvCxnSpPr>
          <p:cNvPr id="38" name="Line 29">
            <a:extLst>
              <a:ext uri="{FF2B5EF4-FFF2-40B4-BE49-F238E27FC236}">
                <a16:creationId xmlns:a16="http://schemas.microsoft.com/office/drawing/2014/main" id="{CE9396B5-80DF-4EA8-9A04-A5F69DBD7A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3375" y="499905"/>
            <a:ext cx="11487150" cy="0"/>
          </a:xfrm>
          <a:prstGeom prst="line">
            <a:avLst/>
          </a:prstGeom>
          <a:noFill/>
          <a:ln w="19050">
            <a:solidFill>
              <a:srgbClr val="2647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47" name="Picture 3">
            <a:extLst>
              <a:ext uri="{FF2B5EF4-FFF2-40B4-BE49-F238E27FC236}">
                <a16:creationId xmlns:a16="http://schemas.microsoft.com/office/drawing/2014/main" id="{B693C9B6-8279-4C86-B945-FC1A33B26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20" y="543943"/>
            <a:ext cx="9872060" cy="567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06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-945">
            <a:extLst>
              <a:ext uri="{FF2B5EF4-FFF2-40B4-BE49-F238E27FC236}">
                <a16:creationId xmlns:a16="http://schemas.microsoft.com/office/drawing/2014/main" id="{A5767B9A-4109-45FF-A140-D2388573DF7B}"/>
              </a:ext>
            </a:extLst>
          </p:cNvPr>
          <p:cNvGrpSpPr>
            <a:grpSpLocks/>
          </p:cNvGrpSpPr>
          <p:nvPr/>
        </p:nvGrpSpPr>
        <p:grpSpPr bwMode="auto">
          <a:xfrm>
            <a:off x="9427" y="6238122"/>
            <a:ext cx="12192000" cy="636587"/>
            <a:chOff x="0" y="6237312"/>
            <a:chExt cx="12192000" cy="636588"/>
          </a:xfrm>
        </p:grpSpPr>
        <p:pic>
          <p:nvPicPr>
            <p:cNvPr id="4" name="Picture 48">
              <a:extLst>
                <a:ext uri="{FF2B5EF4-FFF2-40B4-BE49-F238E27FC236}">
                  <a16:creationId xmlns:a16="http://schemas.microsoft.com/office/drawing/2014/main" id="{C9A7FF4F-C12B-4214-8FC3-4604A31BC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0">
              <a:extLst>
                <a:ext uri="{FF2B5EF4-FFF2-40B4-BE49-F238E27FC236}">
                  <a16:creationId xmlns:a16="http://schemas.microsoft.com/office/drawing/2014/main" id="{7E6ACDA2-0450-4343-B81C-130E35F26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Line 27">
            <a:extLst>
              <a:ext uri="{FF2B5EF4-FFF2-40B4-BE49-F238E27FC236}">
                <a16:creationId xmlns:a16="http://schemas.microsoft.com/office/drawing/2014/main" id="{2EF30545-097F-4293-8060-EFA984F120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5525" y="6416675"/>
            <a:ext cx="0" cy="3016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308">
            <a:extLst>
              <a:ext uri="{FF2B5EF4-FFF2-40B4-BE49-F238E27FC236}">
                <a16:creationId xmlns:a16="http://schemas.microsoft.com/office/drawing/2014/main" id="{E9C76C2A-A9C6-4663-ABB2-FC6C5AF3C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9952" y="6473825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en-US" dirty="0">
                <a:solidFill>
                  <a:srgbClr val="FFFFFF"/>
                </a:solidFill>
                <a:cs typeface="Arial" panose="020B0604020202020204" pitchFamily="34" charset="0"/>
              </a:rPr>
              <a:t>8</a:t>
            </a:r>
            <a:endParaRPr lang="en-US" altLang="en-US" dirty="0"/>
          </a:p>
        </p:txBody>
      </p:sp>
      <p:sp>
        <p:nvSpPr>
          <p:cNvPr id="29" name="Rectangle 306">
            <a:extLst>
              <a:ext uri="{FF2B5EF4-FFF2-40B4-BE49-F238E27FC236}">
                <a16:creationId xmlns:a16="http://schemas.microsoft.com/office/drawing/2014/main" id="{6AC8279F-C352-4C73-8641-C0DA6D7B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266" y="36639"/>
            <a:ext cx="4003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2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генератора</a:t>
            </a:r>
            <a:endParaRPr lang="en-US" altLang="en-US" dirty="0"/>
          </a:p>
        </p:txBody>
      </p:sp>
      <p:sp>
        <p:nvSpPr>
          <p:cNvPr id="63" name="Прямоугольник 17">
            <a:extLst>
              <a:ext uri="{FF2B5EF4-FFF2-40B4-BE49-F238E27FC236}">
                <a16:creationId xmlns:a16="http://schemas.microsoft.com/office/drawing/2014/main" id="{60DF9306-53C2-4AC5-9D52-752DAF2EA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6259513"/>
            <a:ext cx="862955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</a:rPr>
              <a:t>Проект «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тихоходного генератора для Мини-ГЭС</a:t>
            </a:r>
            <a:r>
              <a:rPr lang="en-US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  <a:r>
              <a:rPr lang="ru-RU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ru-RU" altLang="ru-RU" sz="1600" dirty="0">
                <a:solidFill>
                  <a:schemeClr val="bg1">
                    <a:lumMod val="95000"/>
                  </a:schemeClr>
                </a:solidFill>
              </a:rPr>
              <a:t>АК)</a:t>
            </a:r>
          </a:p>
        </p:txBody>
      </p:sp>
      <p:cxnSp>
        <p:nvCxnSpPr>
          <p:cNvPr id="38" name="Line 29">
            <a:extLst>
              <a:ext uri="{FF2B5EF4-FFF2-40B4-BE49-F238E27FC236}">
                <a16:creationId xmlns:a16="http://schemas.microsoft.com/office/drawing/2014/main" id="{CE9396B5-80DF-4EA8-9A04-A5F69DBD7A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3375" y="499905"/>
            <a:ext cx="11487150" cy="0"/>
          </a:xfrm>
          <a:prstGeom prst="line">
            <a:avLst/>
          </a:prstGeom>
          <a:noFill/>
          <a:ln w="19050">
            <a:solidFill>
              <a:srgbClr val="2647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0" name="Рисунок 4">
            <a:extLst>
              <a:ext uri="{FF2B5EF4-FFF2-40B4-BE49-F238E27FC236}">
                <a16:creationId xmlns:a16="http://schemas.microsoft.com/office/drawing/2014/main" id="{F8FC63AF-D6C3-439D-8720-123FD66AC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8" y="543895"/>
            <a:ext cx="9775802" cy="567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44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3C35A68-6C14-444C-8C2F-6018055D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E46-0A64-40CD-9CEF-0F2399973C6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Picture 46">
            <a:extLst>
              <a:ext uri="{FF2B5EF4-FFF2-40B4-BE49-F238E27FC236}">
                <a16:creationId xmlns:a16="http://schemas.microsoft.com/office/drawing/2014/main" id="{4B7A844C-1447-4098-B268-C507F59C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220152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04">
            <a:extLst>
              <a:ext uri="{FF2B5EF4-FFF2-40B4-BE49-F238E27FC236}">
                <a16:creationId xmlns:a16="http://schemas.microsoft.com/office/drawing/2014/main" id="{6229FDDF-AEFE-4BA8-BD05-63939CC1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293" y="4733271"/>
            <a:ext cx="75885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</a:pPr>
            <a:r>
              <a:rPr lang="ru-RU" alt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43164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128</Words>
  <Application>Microsoft Office PowerPoint</Application>
  <PresentationFormat>Широкоэкранный</PresentationFormat>
  <Paragraphs>27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SUP</cp:lastModifiedBy>
  <cp:revision>61</cp:revision>
  <dcterms:created xsi:type="dcterms:W3CDTF">2019-12-08T18:19:38Z</dcterms:created>
  <dcterms:modified xsi:type="dcterms:W3CDTF">2021-04-14T08:49:21Z</dcterms:modified>
</cp:coreProperties>
</file>