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5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F69E4-3512-4BD6-8694-27C212304D0F}" type="datetimeFigureOut">
              <a:rPr lang="ru-RU" smtClean="0"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B2378-D263-4A69-922D-9CE81D0DB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3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6127-E9BE-495D-9339-B918891E8419}" type="datetime1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7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3809-0FF8-4ED8-8448-D562FCA69238}" type="datetime1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0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FD64-1B97-4FC8-9231-A3DCEA5A34E8}" type="datetime1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1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F03-BEF1-45D4-A24E-767D783888C4}" type="datetime1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929D-05AE-4EB6-B525-30A82810C668}" type="datetime1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1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42B0-64E3-404C-9CA9-E0B792FA23DE}" type="datetime1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1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67BF-25DD-43E0-95D3-62D78C4A153B}" type="datetime1">
              <a:rPr lang="ru-RU" smtClean="0"/>
              <a:t>02.05.2023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4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E438-094C-458C-A098-682334A35D84}" type="datetime1">
              <a:rPr lang="ru-RU" smtClean="0"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9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1811-6D8A-4043-A068-024070828B9E}" type="datetime1">
              <a:rPr lang="ru-RU" smtClean="0"/>
              <a:t>02.05.2023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4EF3-91D6-4E2E-B8ED-42C83F7F3162}" type="datetime1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DC-E20C-4EF5-855C-493238AFB162}" type="datetime1">
              <a:rPr lang="ru-RU" smtClean="0"/>
              <a:t>02.05.2023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315B-F7E9-4214-830C-23823A6C004C}" type="datetime1">
              <a:rPr lang="ru-RU" smtClean="0"/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CD17-DC78-47BB-987E-EC618F08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"/>
          <p:cNvSpPr/>
          <p:nvPr/>
        </p:nvSpPr>
        <p:spPr>
          <a:xfrm>
            <a:off x="1351470" y="1204213"/>
            <a:ext cx="9076189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БИОАКТИВНАЯ ДОБАВКА ДЛЯ ВОССТАНОВЛЕНИЯ ТРЕЩИН В ЦЕМЕНТНЫХ МАТЕРИАЛАХ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lifeinfra.ru/wp-content/uploads/2022/04/krym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7" y="3030266"/>
            <a:ext cx="5090590" cy="28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formas.ru/images/main/201307-37200506_192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17" y="3030265"/>
            <a:ext cx="5031033" cy="28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hape 146"/>
          <p:cNvSpPr/>
          <p:nvPr/>
        </p:nvSpPr>
        <p:spPr>
          <a:xfrm>
            <a:off x="103392" y="6324521"/>
            <a:ext cx="60198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2A7CD17-DC78-47BB-987E-EC618F08065C}" type="slidenum">
              <a:rPr lang="ru-RU" sz="2800" smtClean="0">
                <a:solidFill>
                  <a:schemeClr val="tx1"/>
                </a:solidFill>
              </a:rPr>
              <a:t>1</a:t>
            </a:fld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 146"/>
          <p:cNvSpPr/>
          <p:nvPr/>
        </p:nvSpPr>
        <p:spPr>
          <a:xfrm>
            <a:off x="2889064" y="888379"/>
            <a:ext cx="739977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ПРОВЕДЕНИЯ НИР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47"/>
          <p:cNvSpPr/>
          <p:nvPr/>
        </p:nvSpPr>
        <p:spPr>
          <a:xfrm>
            <a:off x="2877703" y="1747022"/>
            <a:ext cx="516397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разрушения вследствие морозной агрессии 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148"/>
          <p:cNvSpPr/>
          <p:nvPr/>
        </p:nvSpPr>
        <p:spPr>
          <a:xfrm>
            <a:off x="2608424" y="2843447"/>
            <a:ext cx="621559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76380" y="1224204"/>
            <a:ext cx="1226820" cy="12268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1112600" y="1220394"/>
            <a:ext cx="142875" cy="516679"/>
          </a:xfrm>
          <a:custGeom>
            <a:avLst/>
            <a:gdLst>
              <a:gd name="connsiteX0" fmla="*/ 0 w 142875"/>
              <a:gd name="connsiteY0" fmla="*/ 0 h 516679"/>
              <a:gd name="connsiteX1" fmla="*/ 19050 w 142875"/>
              <a:gd name="connsiteY1" fmla="*/ 171450 h 516679"/>
              <a:gd name="connsiteX2" fmla="*/ 38100 w 142875"/>
              <a:gd name="connsiteY2" fmla="*/ 200025 h 516679"/>
              <a:gd name="connsiteX3" fmla="*/ 47625 w 142875"/>
              <a:gd name="connsiteY3" fmla="*/ 323850 h 516679"/>
              <a:gd name="connsiteX4" fmla="*/ 66675 w 142875"/>
              <a:gd name="connsiteY4" fmla="*/ 352425 h 516679"/>
              <a:gd name="connsiteX5" fmla="*/ 57150 w 142875"/>
              <a:gd name="connsiteY5" fmla="*/ 447675 h 516679"/>
              <a:gd name="connsiteX6" fmla="*/ 66675 w 142875"/>
              <a:gd name="connsiteY6" fmla="*/ 514350 h 516679"/>
              <a:gd name="connsiteX7" fmla="*/ 95250 w 142875"/>
              <a:gd name="connsiteY7" fmla="*/ 495300 h 516679"/>
              <a:gd name="connsiteX8" fmla="*/ 114300 w 142875"/>
              <a:gd name="connsiteY8" fmla="*/ 428625 h 516679"/>
              <a:gd name="connsiteX9" fmla="*/ 95250 w 142875"/>
              <a:gd name="connsiteY9" fmla="*/ 295275 h 516679"/>
              <a:gd name="connsiteX10" fmla="*/ 85725 w 142875"/>
              <a:gd name="connsiteY10" fmla="*/ 266700 h 516679"/>
              <a:gd name="connsiteX11" fmla="*/ 123825 w 142875"/>
              <a:gd name="connsiteY11" fmla="*/ 28575 h 516679"/>
              <a:gd name="connsiteX12" fmla="*/ 142875 w 142875"/>
              <a:gd name="connsiteY12" fmla="*/ 9525 h 51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75" h="516679">
                <a:moveTo>
                  <a:pt x="0" y="0"/>
                </a:moveTo>
                <a:cubicBezTo>
                  <a:pt x="1190" y="17851"/>
                  <a:pt x="-3675" y="126000"/>
                  <a:pt x="19050" y="171450"/>
                </a:cubicBezTo>
                <a:cubicBezTo>
                  <a:pt x="24170" y="181689"/>
                  <a:pt x="31750" y="190500"/>
                  <a:pt x="38100" y="200025"/>
                </a:cubicBezTo>
                <a:cubicBezTo>
                  <a:pt x="41275" y="241300"/>
                  <a:pt x="39996" y="283162"/>
                  <a:pt x="47625" y="323850"/>
                </a:cubicBezTo>
                <a:cubicBezTo>
                  <a:pt x="49735" y="335102"/>
                  <a:pt x="65797" y="341011"/>
                  <a:pt x="66675" y="352425"/>
                </a:cubicBezTo>
                <a:cubicBezTo>
                  <a:pt x="69122" y="384239"/>
                  <a:pt x="60325" y="415925"/>
                  <a:pt x="57150" y="447675"/>
                </a:cubicBezTo>
                <a:cubicBezTo>
                  <a:pt x="60325" y="469900"/>
                  <a:pt x="52650" y="496819"/>
                  <a:pt x="66675" y="514350"/>
                </a:cubicBezTo>
                <a:cubicBezTo>
                  <a:pt x="73826" y="523289"/>
                  <a:pt x="88099" y="504239"/>
                  <a:pt x="95250" y="495300"/>
                </a:cubicBezTo>
                <a:cubicBezTo>
                  <a:pt x="100219" y="489089"/>
                  <a:pt x="113678" y="431114"/>
                  <a:pt x="114300" y="428625"/>
                </a:cubicBezTo>
                <a:cubicBezTo>
                  <a:pt x="110181" y="395670"/>
                  <a:pt x="103098" y="330589"/>
                  <a:pt x="95250" y="295275"/>
                </a:cubicBezTo>
                <a:cubicBezTo>
                  <a:pt x="93072" y="285474"/>
                  <a:pt x="88900" y="276225"/>
                  <a:pt x="85725" y="266700"/>
                </a:cubicBezTo>
                <a:cubicBezTo>
                  <a:pt x="99175" y="-42658"/>
                  <a:pt x="33895" y="100519"/>
                  <a:pt x="123825" y="28575"/>
                </a:cubicBezTo>
                <a:cubicBezTo>
                  <a:pt x="130837" y="22965"/>
                  <a:pt x="136525" y="15875"/>
                  <a:pt x="142875" y="9525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21405527">
            <a:off x="1512002" y="1223489"/>
            <a:ext cx="406400" cy="876713"/>
          </a:xfrm>
          <a:custGeom>
            <a:avLst/>
            <a:gdLst>
              <a:gd name="connsiteX0" fmla="*/ 25400 w 393700"/>
              <a:gd name="connsiteY0" fmla="*/ 0 h 857663"/>
              <a:gd name="connsiteX1" fmla="*/ 50800 w 393700"/>
              <a:gd name="connsiteY1" fmla="*/ 31750 h 857663"/>
              <a:gd name="connsiteX2" fmla="*/ 57150 w 393700"/>
              <a:gd name="connsiteY2" fmla="*/ 50800 h 857663"/>
              <a:gd name="connsiteX3" fmla="*/ 69850 w 393700"/>
              <a:gd name="connsiteY3" fmla="*/ 69850 h 857663"/>
              <a:gd name="connsiteX4" fmla="*/ 63500 w 393700"/>
              <a:gd name="connsiteY4" fmla="*/ 139700 h 857663"/>
              <a:gd name="connsiteX5" fmla="*/ 57150 w 393700"/>
              <a:gd name="connsiteY5" fmla="*/ 158750 h 857663"/>
              <a:gd name="connsiteX6" fmla="*/ 50800 w 393700"/>
              <a:gd name="connsiteY6" fmla="*/ 266700 h 857663"/>
              <a:gd name="connsiteX7" fmla="*/ 44450 w 393700"/>
              <a:gd name="connsiteY7" fmla="*/ 292100 h 857663"/>
              <a:gd name="connsiteX8" fmla="*/ 31750 w 393700"/>
              <a:gd name="connsiteY8" fmla="*/ 330200 h 857663"/>
              <a:gd name="connsiteX9" fmla="*/ 19050 w 393700"/>
              <a:gd name="connsiteY9" fmla="*/ 400050 h 857663"/>
              <a:gd name="connsiteX10" fmla="*/ 12700 w 393700"/>
              <a:gd name="connsiteY10" fmla="*/ 438150 h 857663"/>
              <a:gd name="connsiteX11" fmla="*/ 0 w 393700"/>
              <a:gd name="connsiteY11" fmla="*/ 476250 h 857663"/>
              <a:gd name="connsiteX12" fmla="*/ 6350 w 393700"/>
              <a:gd name="connsiteY12" fmla="*/ 850900 h 857663"/>
              <a:gd name="connsiteX13" fmla="*/ 25400 w 393700"/>
              <a:gd name="connsiteY13" fmla="*/ 857250 h 857663"/>
              <a:gd name="connsiteX14" fmla="*/ 44450 w 393700"/>
              <a:gd name="connsiteY14" fmla="*/ 844550 h 857663"/>
              <a:gd name="connsiteX15" fmla="*/ 63500 w 393700"/>
              <a:gd name="connsiteY15" fmla="*/ 838200 h 857663"/>
              <a:gd name="connsiteX16" fmla="*/ 76200 w 393700"/>
              <a:gd name="connsiteY16" fmla="*/ 755650 h 857663"/>
              <a:gd name="connsiteX17" fmla="*/ 88900 w 393700"/>
              <a:gd name="connsiteY17" fmla="*/ 717550 h 857663"/>
              <a:gd name="connsiteX18" fmla="*/ 101600 w 393700"/>
              <a:gd name="connsiteY18" fmla="*/ 673100 h 857663"/>
              <a:gd name="connsiteX19" fmla="*/ 120650 w 393700"/>
              <a:gd name="connsiteY19" fmla="*/ 615950 h 857663"/>
              <a:gd name="connsiteX20" fmla="*/ 127000 w 393700"/>
              <a:gd name="connsiteY20" fmla="*/ 596900 h 857663"/>
              <a:gd name="connsiteX21" fmla="*/ 139700 w 393700"/>
              <a:gd name="connsiteY21" fmla="*/ 577850 h 857663"/>
              <a:gd name="connsiteX22" fmla="*/ 158750 w 393700"/>
              <a:gd name="connsiteY22" fmla="*/ 514350 h 857663"/>
              <a:gd name="connsiteX23" fmla="*/ 177800 w 393700"/>
              <a:gd name="connsiteY23" fmla="*/ 450850 h 857663"/>
              <a:gd name="connsiteX24" fmla="*/ 184150 w 393700"/>
              <a:gd name="connsiteY24" fmla="*/ 323850 h 857663"/>
              <a:gd name="connsiteX25" fmla="*/ 203200 w 393700"/>
              <a:gd name="connsiteY25" fmla="*/ 260350 h 857663"/>
              <a:gd name="connsiteX26" fmla="*/ 209550 w 393700"/>
              <a:gd name="connsiteY26" fmla="*/ 241300 h 857663"/>
              <a:gd name="connsiteX27" fmla="*/ 228600 w 393700"/>
              <a:gd name="connsiteY27" fmla="*/ 158750 h 857663"/>
              <a:gd name="connsiteX28" fmla="*/ 241300 w 393700"/>
              <a:gd name="connsiteY28" fmla="*/ 120650 h 857663"/>
              <a:gd name="connsiteX29" fmla="*/ 247650 w 393700"/>
              <a:gd name="connsiteY29" fmla="*/ 101600 h 857663"/>
              <a:gd name="connsiteX30" fmla="*/ 279400 w 393700"/>
              <a:gd name="connsiteY30" fmla="*/ 44450 h 857663"/>
              <a:gd name="connsiteX31" fmla="*/ 330200 w 393700"/>
              <a:gd name="connsiteY31" fmla="*/ 31750 h 857663"/>
              <a:gd name="connsiteX32" fmla="*/ 368300 w 393700"/>
              <a:gd name="connsiteY32" fmla="*/ 19050 h 857663"/>
              <a:gd name="connsiteX33" fmla="*/ 393700 w 393700"/>
              <a:gd name="connsiteY33" fmla="*/ 12700 h 85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3700" h="857663">
                <a:moveTo>
                  <a:pt x="25400" y="0"/>
                </a:moveTo>
                <a:cubicBezTo>
                  <a:pt x="33867" y="10583"/>
                  <a:pt x="43617" y="20257"/>
                  <a:pt x="50800" y="31750"/>
                </a:cubicBezTo>
                <a:cubicBezTo>
                  <a:pt x="54348" y="37426"/>
                  <a:pt x="54157" y="44813"/>
                  <a:pt x="57150" y="50800"/>
                </a:cubicBezTo>
                <a:cubicBezTo>
                  <a:pt x="60563" y="57626"/>
                  <a:pt x="65617" y="63500"/>
                  <a:pt x="69850" y="69850"/>
                </a:cubicBezTo>
                <a:cubicBezTo>
                  <a:pt x="67733" y="93133"/>
                  <a:pt x="66806" y="116556"/>
                  <a:pt x="63500" y="139700"/>
                </a:cubicBezTo>
                <a:cubicBezTo>
                  <a:pt x="62553" y="146326"/>
                  <a:pt x="57816" y="152090"/>
                  <a:pt x="57150" y="158750"/>
                </a:cubicBezTo>
                <a:cubicBezTo>
                  <a:pt x="53563" y="194617"/>
                  <a:pt x="54217" y="230817"/>
                  <a:pt x="50800" y="266700"/>
                </a:cubicBezTo>
                <a:cubicBezTo>
                  <a:pt x="49973" y="275388"/>
                  <a:pt x="46958" y="283741"/>
                  <a:pt x="44450" y="292100"/>
                </a:cubicBezTo>
                <a:cubicBezTo>
                  <a:pt x="40603" y="304922"/>
                  <a:pt x="31750" y="330200"/>
                  <a:pt x="31750" y="330200"/>
                </a:cubicBezTo>
                <a:cubicBezTo>
                  <a:pt x="15608" y="443194"/>
                  <a:pt x="34020" y="325200"/>
                  <a:pt x="19050" y="400050"/>
                </a:cubicBezTo>
                <a:cubicBezTo>
                  <a:pt x="16525" y="412675"/>
                  <a:pt x="15823" y="425659"/>
                  <a:pt x="12700" y="438150"/>
                </a:cubicBezTo>
                <a:cubicBezTo>
                  <a:pt x="9453" y="451137"/>
                  <a:pt x="0" y="476250"/>
                  <a:pt x="0" y="476250"/>
                </a:cubicBezTo>
                <a:cubicBezTo>
                  <a:pt x="2117" y="601133"/>
                  <a:pt x="-1958" y="726275"/>
                  <a:pt x="6350" y="850900"/>
                </a:cubicBezTo>
                <a:cubicBezTo>
                  <a:pt x="6795" y="857579"/>
                  <a:pt x="18798" y="858350"/>
                  <a:pt x="25400" y="857250"/>
                </a:cubicBezTo>
                <a:cubicBezTo>
                  <a:pt x="32928" y="855995"/>
                  <a:pt x="37624" y="847963"/>
                  <a:pt x="44450" y="844550"/>
                </a:cubicBezTo>
                <a:cubicBezTo>
                  <a:pt x="50437" y="841557"/>
                  <a:pt x="57150" y="840317"/>
                  <a:pt x="63500" y="838200"/>
                </a:cubicBezTo>
                <a:cubicBezTo>
                  <a:pt x="80992" y="785723"/>
                  <a:pt x="55152" y="867906"/>
                  <a:pt x="76200" y="755650"/>
                </a:cubicBezTo>
                <a:cubicBezTo>
                  <a:pt x="78667" y="742492"/>
                  <a:pt x="84667" y="730250"/>
                  <a:pt x="88900" y="717550"/>
                </a:cubicBezTo>
                <a:cubicBezTo>
                  <a:pt x="110240" y="653529"/>
                  <a:pt x="77680" y="752834"/>
                  <a:pt x="101600" y="673100"/>
                </a:cubicBezTo>
                <a:lnTo>
                  <a:pt x="120650" y="615950"/>
                </a:lnTo>
                <a:cubicBezTo>
                  <a:pt x="122767" y="609600"/>
                  <a:pt x="123287" y="602469"/>
                  <a:pt x="127000" y="596900"/>
                </a:cubicBezTo>
                <a:cubicBezTo>
                  <a:pt x="131233" y="590550"/>
                  <a:pt x="136600" y="584824"/>
                  <a:pt x="139700" y="577850"/>
                </a:cubicBezTo>
                <a:cubicBezTo>
                  <a:pt x="153516" y="546764"/>
                  <a:pt x="150225" y="542767"/>
                  <a:pt x="158750" y="514350"/>
                </a:cubicBezTo>
                <a:cubicBezTo>
                  <a:pt x="181940" y="437051"/>
                  <a:pt x="163164" y="509394"/>
                  <a:pt x="177800" y="450850"/>
                </a:cubicBezTo>
                <a:cubicBezTo>
                  <a:pt x="179917" y="408517"/>
                  <a:pt x="180630" y="366090"/>
                  <a:pt x="184150" y="323850"/>
                </a:cubicBezTo>
                <a:cubicBezTo>
                  <a:pt x="185216" y="311054"/>
                  <a:pt x="200825" y="267474"/>
                  <a:pt x="203200" y="260350"/>
                </a:cubicBezTo>
                <a:cubicBezTo>
                  <a:pt x="205317" y="254000"/>
                  <a:pt x="208237" y="247864"/>
                  <a:pt x="209550" y="241300"/>
                </a:cubicBezTo>
                <a:cubicBezTo>
                  <a:pt x="214587" y="216114"/>
                  <a:pt x="220941" y="181727"/>
                  <a:pt x="228600" y="158750"/>
                </a:cubicBezTo>
                <a:lnTo>
                  <a:pt x="241300" y="120650"/>
                </a:lnTo>
                <a:lnTo>
                  <a:pt x="247650" y="101600"/>
                </a:lnTo>
                <a:cubicBezTo>
                  <a:pt x="253241" y="84826"/>
                  <a:pt x="263024" y="49909"/>
                  <a:pt x="279400" y="44450"/>
                </a:cubicBezTo>
                <a:cubicBezTo>
                  <a:pt x="337202" y="25183"/>
                  <a:pt x="245910" y="54738"/>
                  <a:pt x="330200" y="31750"/>
                </a:cubicBezTo>
                <a:cubicBezTo>
                  <a:pt x="343115" y="28228"/>
                  <a:pt x="355600" y="23283"/>
                  <a:pt x="368300" y="19050"/>
                </a:cubicBezTo>
                <a:cubicBezTo>
                  <a:pt x="389358" y="12031"/>
                  <a:pt x="380657" y="12700"/>
                  <a:pt x="393700" y="12700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76784" y="3359702"/>
            <a:ext cx="1226820" cy="12268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113004" y="3355892"/>
            <a:ext cx="142875" cy="516679"/>
          </a:xfrm>
          <a:custGeom>
            <a:avLst/>
            <a:gdLst>
              <a:gd name="connsiteX0" fmla="*/ 0 w 142875"/>
              <a:gd name="connsiteY0" fmla="*/ 0 h 516679"/>
              <a:gd name="connsiteX1" fmla="*/ 19050 w 142875"/>
              <a:gd name="connsiteY1" fmla="*/ 171450 h 516679"/>
              <a:gd name="connsiteX2" fmla="*/ 38100 w 142875"/>
              <a:gd name="connsiteY2" fmla="*/ 200025 h 516679"/>
              <a:gd name="connsiteX3" fmla="*/ 47625 w 142875"/>
              <a:gd name="connsiteY3" fmla="*/ 323850 h 516679"/>
              <a:gd name="connsiteX4" fmla="*/ 66675 w 142875"/>
              <a:gd name="connsiteY4" fmla="*/ 352425 h 516679"/>
              <a:gd name="connsiteX5" fmla="*/ 57150 w 142875"/>
              <a:gd name="connsiteY5" fmla="*/ 447675 h 516679"/>
              <a:gd name="connsiteX6" fmla="*/ 66675 w 142875"/>
              <a:gd name="connsiteY6" fmla="*/ 514350 h 516679"/>
              <a:gd name="connsiteX7" fmla="*/ 95250 w 142875"/>
              <a:gd name="connsiteY7" fmla="*/ 495300 h 516679"/>
              <a:gd name="connsiteX8" fmla="*/ 114300 w 142875"/>
              <a:gd name="connsiteY8" fmla="*/ 428625 h 516679"/>
              <a:gd name="connsiteX9" fmla="*/ 95250 w 142875"/>
              <a:gd name="connsiteY9" fmla="*/ 295275 h 516679"/>
              <a:gd name="connsiteX10" fmla="*/ 85725 w 142875"/>
              <a:gd name="connsiteY10" fmla="*/ 266700 h 516679"/>
              <a:gd name="connsiteX11" fmla="*/ 123825 w 142875"/>
              <a:gd name="connsiteY11" fmla="*/ 28575 h 516679"/>
              <a:gd name="connsiteX12" fmla="*/ 142875 w 142875"/>
              <a:gd name="connsiteY12" fmla="*/ 9525 h 51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75" h="516679">
                <a:moveTo>
                  <a:pt x="0" y="0"/>
                </a:moveTo>
                <a:cubicBezTo>
                  <a:pt x="1190" y="17851"/>
                  <a:pt x="-3675" y="126000"/>
                  <a:pt x="19050" y="171450"/>
                </a:cubicBezTo>
                <a:cubicBezTo>
                  <a:pt x="24170" y="181689"/>
                  <a:pt x="31750" y="190500"/>
                  <a:pt x="38100" y="200025"/>
                </a:cubicBezTo>
                <a:cubicBezTo>
                  <a:pt x="41275" y="241300"/>
                  <a:pt x="39996" y="283162"/>
                  <a:pt x="47625" y="323850"/>
                </a:cubicBezTo>
                <a:cubicBezTo>
                  <a:pt x="49735" y="335102"/>
                  <a:pt x="65797" y="341011"/>
                  <a:pt x="66675" y="352425"/>
                </a:cubicBezTo>
                <a:cubicBezTo>
                  <a:pt x="69122" y="384239"/>
                  <a:pt x="60325" y="415925"/>
                  <a:pt x="57150" y="447675"/>
                </a:cubicBezTo>
                <a:cubicBezTo>
                  <a:pt x="60325" y="469900"/>
                  <a:pt x="52650" y="496819"/>
                  <a:pt x="66675" y="514350"/>
                </a:cubicBezTo>
                <a:cubicBezTo>
                  <a:pt x="73826" y="523289"/>
                  <a:pt x="88099" y="504239"/>
                  <a:pt x="95250" y="495300"/>
                </a:cubicBezTo>
                <a:cubicBezTo>
                  <a:pt x="100219" y="489089"/>
                  <a:pt x="113678" y="431114"/>
                  <a:pt x="114300" y="428625"/>
                </a:cubicBezTo>
                <a:cubicBezTo>
                  <a:pt x="110181" y="395670"/>
                  <a:pt x="103098" y="330589"/>
                  <a:pt x="95250" y="295275"/>
                </a:cubicBezTo>
                <a:cubicBezTo>
                  <a:pt x="93072" y="285474"/>
                  <a:pt x="88900" y="276225"/>
                  <a:pt x="85725" y="266700"/>
                </a:cubicBezTo>
                <a:cubicBezTo>
                  <a:pt x="99175" y="-42658"/>
                  <a:pt x="33895" y="100519"/>
                  <a:pt x="123825" y="28575"/>
                </a:cubicBezTo>
                <a:cubicBezTo>
                  <a:pt x="130837" y="22965"/>
                  <a:pt x="136525" y="15875"/>
                  <a:pt x="142875" y="952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21405527">
            <a:off x="1512406" y="3358987"/>
            <a:ext cx="406400" cy="876713"/>
          </a:xfrm>
          <a:custGeom>
            <a:avLst/>
            <a:gdLst>
              <a:gd name="connsiteX0" fmla="*/ 25400 w 393700"/>
              <a:gd name="connsiteY0" fmla="*/ 0 h 857663"/>
              <a:gd name="connsiteX1" fmla="*/ 50800 w 393700"/>
              <a:gd name="connsiteY1" fmla="*/ 31750 h 857663"/>
              <a:gd name="connsiteX2" fmla="*/ 57150 w 393700"/>
              <a:gd name="connsiteY2" fmla="*/ 50800 h 857663"/>
              <a:gd name="connsiteX3" fmla="*/ 69850 w 393700"/>
              <a:gd name="connsiteY3" fmla="*/ 69850 h 857663"/>
              <a:gd name="connsiteX4" fmla="*/ 63500 w 393700"/>
              <a:gd name="connsiteY4" fmla="*/ 139700 h 857663"/>
              <a:gd name="connsiteX5" fmla="*/ 57150 w 393700"/>
              <a:gd name="connsiteY5" fmla="*/ 158750 h 857663"/>
              <a:gd name="connsiteX6" fmla="*/ 50800 w 393700"/>
              <a:gd name="connsiteY6" fmla="*/ 266700 h 857663"/>
              <a:gd name="connsiteX7" fmla="*/ 44450 w 393700"/>
              <a:gd name="connsiteY7" fmla="*/ 292100 h 857663"/>
              <a:gd name="connsiteX8" fmla="*/ 31750 w 393700"/>
              <a:gd name="connsiteY8" fmla="*/ 330200 h 857663"/>
              <a:gd name="connsiteX9" fmla="*/ 19050 w 393700"/>
              <a:gd name="connsiteY9" fmla="*/ 400050 h 857663"/>
              <a:gd name="connsiteX10" fmla="*/ 12700 w 393700"/>
              <a:gd name="connsiteY10" fmla="*/ 438150 h 857663"/>
              <a:gd name="connsiteX11" fmla="*/ 0 w 393700"/>
              <a:gd name="connsiteY11" fmla="*/ 476250 h 857663"/>
              <a:gd name="connsiteX12" fmla="*/ 6350 w 393700"/>
              <a:gd name="connsiteY12" fmla="*/ 850900 h 857663"/>
              <a:gd name="connsiteX13" fmla="*/ 25400 w 393700"/>
              <a:gd name="connsiteY13" fmla="*/ 857250 h 857663"/>
              <a:gd name="connsiteX14" fmla="*/ 44450 w 393700"/>
              <a:gd name="connsiteY14" fmla="*/ 844550 h 857663"/>
              <a:gd name="connsiteX15" fmla="*/ 63500 w 393700"/>
              <a:gd name="connsiteY15" fmla="*/ 838200 h 857663"/>
              <a:gd name="connsiteX16" fmla="*/ 76200 w 393700"/>
              <a:gd name="connsiteY16" fmla="*/ 755650 h 857663"/>
              <a:gd name="connsiteX17" fmla="*/ 88900 w 393700"/>
              <a:gd name="connsiteY17" fmla="*/ 717550 h 857663"/>
              <a:gd name="connsiteX18" fmla="*/ 101600 w 393700"/>
              <a:gd name="connsiteY18" fmla="*/ 673100 h 857663"/>
              <a:gd name="connsiteX19" fmla="*/ 120650 w 393700"/>
              <a:gd name="connsiteY19" fmla="*/ 615950 h 857663"/>
              <a:gd name="connsiteX20" fmla="*/ 127000 w 393700"/>
              <a:gd name="connsiteY20" fmla="*/ 596900 h 857663"/>
              <a:gd name="connsiteX21" fmla="*/ 139700 w 393700"/>
              <a:gd name="connsiteY21" fmla="*/ 577850 h 857663"/>
              <a:gd name="connsiteX22" fmla="*/ 158750 w 393700"/>
              <a:gd name="connsiteY22" fmla="*/ 514350 h 857663"/>
              <a:gd name="connsiteX23" fmla="*/ 177800 w 393700"/>
              <a:gd name="connsiteY23" fmla="*/ 450850 h 857663"/>
              <a:gd name="connsiteX24" fmla="*/ 184150 w 393700"/>
              <a:gd name="connsiteY24" fmla="*/ 323850 h 857663"/>
              <a:gd name="connsiteX25" fmla="*/ 203200 w 393700"/>
              <a:gd name="connsiteY25" fmla="*/ 260350 h 857663"/>
              <a:gd name="connsiteX26" fmla="*/ 209550 w 393700"/>
              <a:gd name="connsiteY26" fmla="*/ 241300 h 857663"/>
              <a:gd name="connsiteX27" fmla="*/ 228600 w 393700"/>
              <a:gd name="connsiteY27" fmla="*/ 158750 h 857663"/>
              <a:gd name="connsiteX28" fmla="*/ 241300 w 393700"/>
              <a:gd name="connsiteY28" fmla="*/ 120650 h 857663"/>
              <a:gd name="connsiteX29" fmla="*/ 247650 w 393700"/>
              <a:gd name="connsiteY29" fmla="*/ 101600 h 857663"/>
              <a:gd name="connsiteX30" fmla="*/ 279400 w 393700"/>
              <a:gd name="connsiteY30" fmla="*/ 44450 h 857663"/>
              <a:gd name="connsiteX31" fmla="*/ 330200 w 393700"/>
              <a:gd name="connsiteY31" fmla="*/ 31750 h 857663"/>
              <a:gd name="connsiteX32" fmla="*/ 368300 w 393700"/>
              <a:gd name="connsiteY32" fmla="*/ 19050 h 857663"/>
              <a:gd name="connsiteX33" fmla="*/ 393700 w 393700"/>
              <a:gd name="connsiteY33" fmla="*/ 12700 h 85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3700" h="857663">
                <a:moveTo>
                  <a:pt x="25400" y="0"/>
                </a:moveTo>
                <a:cubicBezTo>
                  <a:pt x="33867" y="10583"/>
                  <a:pt x="43617" y="20257"/>
                  <a:pt x="50800" y="31750"/>
                </a:cubicBezTo>
                <a:cubicBezTo>
                  <a:pt x="54348" y="37426"/>
                  <a:pt x="54157" y="44813"/>
                  <a:pt x="57150" y="50800"/>
                </a:cubicBezTo>
                <a:cubicBezTo>
                  <a:pt x="60563" y="57626"/>
                  <a:pt x="65617" y="63500"/>
                  <a:pt x="69850" y="69850"/>
                </a:cubicBezTo>
                <a:cubicBezTo>
                  <a:pt x="67733" y="93133"/>
                  <a:pt x="66806" y="116556"/>
                  <a:pt x="63500" y="139700"/>
                </a:cubicBezTo>
                <a:cubicBezTo>
                  <a:pt x="62553" y="146326"/>
                  <a:pt x="57816" y="152090"/>
                  <a:pt x="57150" y="158750"/>
                </a:cubicBezTo>
                <a:cubicBezTo>
                  <a:pt x="53563" y="194617"/>
                  <a:pt x="54217" y="230817"/>
                  <a:pt x="50800" y="266700"/>
                </a:cubicBezTo>
                <a:cubicBezTo>
                  <a:pt x="49973" y="275388"/>
                  <a:pt x="46958" y="283741"/>
                  <a:pt x="44450" y="292100"/>
                </a:cubicBezTo>
                <a:cubicBezTo>
                  <a:pt x="40603" y="304922"/>
                  <a:pt x="31750" y="330200"/>
                  <a:pt x="31750" y="330200"/>
                </a:cubicBezTo>
                <a:cubicBezTo>
                  <a:pt x="15608" y="443194"/>
                  <a:pt x="34020" y="325200"/>
                  <a:pt x="19050" y="400050"/>
                </a:cubicBezTo>
                <a:cubicBezTo>
                  <a:pt x="16525" y="412675"/>
                  <a:pt x="15823" y="425659"/>
                  <a:pt x="12700" y="438150"/>
                </a:cubicBezTo>
                <a:cubicBezTo>
                  <a:pt x="9453" y="451137"/>
                  <a:pt x="0" y="476250"/>
                  <a:pt x="0" y="476250"/>
                </a:cubicBezTo>
                <a:cubicBezTo>
                  <a:pt x="2117" y="601133"/>
                  <a:pt x="-1958" y="726275"/>
                  <a:pt x="6350" y="850900"/>
                </a:cubicBezTo>
                <a:cubicBezTo>
                  <a:pt x="6795" y="857579"/>
                  <a:pt x="18798" y="858350"/>
                  <a:pt x="25400" y="857250"/>
                </a:cubicBezTo>
                <a:cubicBezTo>
                  <a:pt x="32928" y="855995"/>
                  <a:pt x="37624" y="847963"/>
                  <a:pt x="44450" y="844550"/>
                </a:cubicBezTo>
                <a:cubicBezTo>
                  <a:pt x="50437" y="841557"/>
                  <a:pt x="57150" y="840317"/>
                  <a:pt x="63500" y="838200"/>
                </a:cubicBezTo>
                <a:cubicBezTo>
                  <a:pt x="80992" y="785723"/>
                  <a:pt x="55152" y="867906"/>
                  <a:pt x="76200" y="755650"/>
                </a:cubicBezTo>
                <a:cubicBezTo>
                  <a:pt x="78667" y="742492"/>
                  <a:pt x="84667" y="730250"/>
                  <a:pt x="88900" y="717550"/>
                </a:cubicBezTo>
                <a:cubicBezTo>
                  <a:pt x="110240" y="653529"/>
                  <a:pt x="77680" y="752834"/>
                  <a:pt x="101600" y="673100"/>
                </a:cubicBezTo>
                <a:lnTo>
                  <a:pt x="120650" y="615950"/>
                </a:lnTo>
                <a:cubicBezTo>
                  <a:pt x="122767" y="609600"/>
                  <a:pt x="123287" y="602469"/>
                  <a:pt x="127000" y="596900"/>
                </a:cubicBezTo>
                <a:cubicBezTo>
                  <a:pt x="131233" y="590550"/>
                  <a:pt x="136600" y="584824"/>
                  <a:pt x="139700" y="577850"/>
                </a:cubicBezTo>
                <a:cubicBezTo>
                  <a:pt x="153516" y="546764"/>
                  <a:pt x="150225" y="542767"/>
                  <a:pt x="158750" y="514350"/>
                </a:cubicBezTo>
                <a:cubicBezTo>
                  <a:pt x="181940" y="437051"/>
                  <a:pt x="163164" y="509394"/>
                  <a:pt x="177800" y="450850"/>
                </a:cubicBezTo>
                <a:cubicBezTo>
                  <a:pt x="179917" y="408517"/>
                  <a:pt x="180630" y="366090"/>
                  <a:pt x="184150" y="323850"/>
                </a:cubicBezTo>
                <a:cubicBezTo>
                  <a:pt x="185216" y="311054"/>
                  <a:pt x="200825" y="267474"/>
                  <a:pt x="203200" y="260350"/>
                </a:cubicBezTo>
                <a:cubicBezTo>
                  <a:pt x="205317" y="254000"/>
                  <a:pt x="208237" y="247864"/>
                  <a:pt x="209550" y="241300"/>
                </a:cubicBezTo>
                <a:cubicBezTo>
                  <a:pt x="214587" y="216114"/>
                  <a:pt x="220941" y="181727"/>
                  <a:pt x="228600" y="158750"/>
                </a:cubicBezTo>
                <a:lnTo>
                  <a:pt x="241300" y="120650"/>
                </a:lnTo>
                <a:lnTo>
                  <a:pt x="247650" y="101600"/>
                </a:lnTo>
                <a:cubicBezTo>
                  <a:pt x="253241" y="84826"/>
                  <a:pt x="263024" y="49909"/>
                  <a:pt x="279400" y="44450"/>
                </a:cubicBezTo>
                <a:cubicBezTo>
                  <a:pt x="337202" y="25183"/>
                  <a:pt x="245910" y="54738"/>
                  <a:pt x="330200" y="31750"/>
                </a:cubicBezTo>
                <a:cubicBezTo>
                  <a:pt x="343115" y="28228"/>
                  <a:pt x="355600" y="23283"/>
                  <a:pt x="368300" y="19050"/>
                </a:cubicBezTo>
                <a:cubicBezTo>
                  <a:pt x="389358" y="12031"/>
                  <a:pt x="380657" y="12700"/>
                  <a:pt x="393700" y="1270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71242" y="5273932"/>
            <a:ext cx="1226820" cy="12268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107462" y="5270122"/>
            <a:ext cx="142875" cy="516679"/>
          </a:xfrm>
          <a:custGeom>
            <a:avLst/>
            <a:gdLst>
              <a:gd name="connsiteX0" fmla="*/ 0 w 142875"/>
              <a:gd name="connsiteY0" fmla="*/ 0 h 516679"/>
              <a:gd name="connsiteX1" fmla="*/ 19050 w 142875"/>
              <a:gd name="connsiteY1" fmla="*/ 171450 h 516679"/>
              <a:gd name="connsiteX2" fmla="*/ 38100 w 142875"/>
              <a:gd name="connsiteY2" fmla="*/ 200025 h 516679"/>
              <a:gd name="connsiteX3" fmla="*/ 47625 w 142875"/>
              <a:gd name="connsiteY3" fmla="*/ 323850 h 516679"/>
              <a:gd name="connsiteX4" fmla="*/ 66675 w 142875"/>
              <a:gd name="connsiteY4" fmla="*/ 352425 h 516679"/>
              <a:gd name="connsiteX5" fmla="*/ 57150 w 142875"/>
              <a:gd name="connsiteY5" fmla="*/ 447675 h 516679"/>
              <a:gd name="connsiteX6" fmla="*/ 66675 w 142875"/>
              <a:gd name="connsiteY6" fmla="*/ 514350 h 516679"/>
              <a:gd name="connsiteX7" fmla="*/ 95250 w 142875"/>
              <a:gd name="connsiteY7" fmla="*/ 495300 h 516679"/>
              <a:gd name="connsiteX8" fmla="*/ 114300 w 142875"/>
              <a:gd name="connsiteY8" fmla="*/ 428625 h 516679"/>
              <a:gd name="connsiteX9" fmla="*/ 95250 w 142875"/>
              <a:gd name="connsiteY9" fmla="*/ 295275 h 516679"/>
              <a:gd name="connsiteX10" fmla="*/ 85725 w 142875"/>
              <a:gd name="connsiteY10" fmla="*/ 266700 h 516679"/>
              <a:gd name="connsiteX11" fmla="*/ 123825 w 142875"/>
              <a:gd name="connsiteY11" fmla="*/ 28575 h 516679"/>
              <a:gd name="connsiteX12" fmla="*/ 142875 w 142875"/>
              <a:gd name="connsiteY12" fmla="*/ 9525 h 51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875" h="516679">
                <a:moveTo>
                  <a:pt x="0" y="0"/>
                </a:moveTo>
                <a:cubicBezTo>
                  <a:pt x="1190" y="17851"/>
                  <a:pt x="-3675" y="126000"/>
                  <a:pt x="19050" y="171450"/>
                </a:cubicBezTo>
                <a:cubicBezTo>
                  <a:pt x="24170" y="181689"/>
                  <a:pt x="31750" y="190500"/>
                  <a:pt x="38100" y="200025"/>
                </a:cubicBezTo>
                <a:cubicBezTo>
                  <a:pt x="41275" y="241300"/>
                  <a:pt x="39996" y="283162"/>
                  <a:pt x="47625" y="323850"/>
                </a:cubicBezTo>
                <a:cubicBezTo>
                  <a:pt x="49735" y="335102"/>
                  <a:pt x="65797" y="341011"/>
                  <a:pt x="66675" y="352425"/>
                </a:cubicBezTo>
                <a:cubicBezTo>
                  <a:pt x="69122" y="384239"/>
                  <a:pt x="60325" y="415925"/>
                  <a:pt x="57150" y="447675"/>
                </a:cubicBezTo>
                <a:cubicBezTo>
                  <a:pt x="60325" y="469900"/>
                  <a:pt x="52650" y="496819"/>
                  <a:pt x="66675" y="514350"/>
                </a:cubicBezTo>
                <a:cubicBezTo>
                  <a:pt x="73826" y="523289"/>
                  <a:pt x="88099" y="504239"/>
                  <a:pt x="95250" y="495300"/>
                </a:cubicBezTo>
                <a:cubicBezTo>
                  <a:pt x="100219" y="489089"/>
                  <a:pt x="113678" y="431114"/>
                  <a:pt x="114300" y="428625"/>
                </a:cubicBezTo>
                <a:cubicBezTo>
                  <a:pt x="110181" y="395670"/>
                  <a:pt x="103098" y="330589"/>
                  <a:pt x="95250" y="295275"/>
                </a:cubicBezTo>
                <a:cubicBezTo>
                  <a:pt x="93072" y="285474"/>
                  <a:pt x="88900" y="276225"/>
                  <a:pt x="85725" y="266700"/>
                </a:cubicBezTo>
                <a:cubicBezTo>
                  <a:pt x="99175" y="-42658"/>
                  <a:pt x="33895" y="100519"/>
                  <a:pt x="123825" y="28575"/>
                </a:cubicBezTo>
                <a:cubicBezTo>
                  <a:pt x="130837" y="22965"/>
                  <a:pt x="136525" y="15875"/>
                  <a:pt x="142875" y="952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21405527">
            <a:off x="1506864" y="5273217"/>
            <a:ext cx="406400" cy="876713"/>
          </a:xfrm>
          <a:custGeom>
            <a:avLst/>
            <a:gdLst>
              <a:gd name="connsiteX0" fmla="*/ 25400 w 393700"/>
              <a:gd name="connsiteY0" fmla="*/ 0 h 857663"/>
              <a:gd name="connsiteX1" fmla="*/ 50800 w 393700"/>
              <a:gd name="connsiteY1" fmla="*/ 31750 h 857663"/>
              <a:gd name="connsiteX2" fmla="*/ 57150 w 393700"/>
              <a:gd name="connsiteY2" fmla="*/ 50800 h 857663"/>
              <a:gd name="connsiteX3" fmla="*/ 69850 w 393700"/>
              <a:gd name="connsiteY3" fmla="*/ 69850 h 857663"/>
              <a:gd name="connsiteX4" fmla="*/ 63500 w 393700"/>
              <a:gd name="connsiteY4" fmla="*/ 139700 h 857663"/>
              <a:gd name="connsiteX5" fmla="*/ 57150 w 393700"/>
              <a:gd name="connsiteY5" fmla="*/ 158750 h 857663"/>
              <a:gd name="connsiteX6" fmla="*/ 50800 w 393700"/>
              <a:gd name="connsiteY6" fmla="*/ 266700 h 857663"/>
              <a:gd name="connsiteX7" fmla="*/ 44450 w 393700"/>
              <a:gd name="connsiteY7" fmla="*/ 292100 h 857663"/>
              <a:gd name="connsiteX8" fmla="*/ 31750 w 393700"/>
              <a:gd name="connsiteY8" fmla="*/ 330200 h 857663"/>
              <a:gd name="connsiteX9" fmla="*/ 19050 w 393700"/>
              <a:gd name="connsiteY9" fmla="*/ 400050 h 857663"/>
              <a:gd name="connsiteX10" fmla="*/ 12700 w 393700"/>
              <a:gd name="connsiteY10" fmla="*/ 438150 h 857663"/>
              <a:gd name="connsiteX11" fmla="*/ 0 w 393700"/>
              <a:gd name="connsiteY11" fmla="*/ 476250 h 857663"/>
              <a:gd name="connsiteX12" fmla="*/ 6350 w 393700"/>
              <a:gd name="connsiteY12" fmla="*/ 850900 h 857663"/>
              <a:gd name="connsiteX13" fmla="*/ 25400 w 393700"/>
              <a:gd name="connsiteY13" fmla="*/ 857250 h 857663"/>
              <a:gd name="connsiteX14" fmla="*/ 44450 w 393700"/>
              <a:gd name="connsiteY14" fmla="*/ 844550 h 857663"/>
              <a:gd name="connsiteX15" fmla="*/ 63500 w 393700"/>
              <a:gd name="connsiteY15" fmla="*/ 838200 h 857663"/>
              <a:gd name="connsiteX16" fmla="*/ 76200 w 393700"/>
              <a:gd name="connsiteY16" fmla="*/ 755650 h 857663"/>
              <a:gd name="connsiteX17" fmla="*/ 88900 w 393700"/>
              <a:gd name="connsiteY17" fmla="*/ 717550 h 857663"/>
              <a:gd name="connsiteX18" fmla="*/ 101600 w 393700"/>
              <a:gd name="connsiteY18" fmla="*/ 673100 h 857663"/>
              <a:gd name="connsiteX19" fmla="*/ 120650 w 393700"/>
              <a:gd name="connsiteY19" fmla="*/ 615950 h 857663"/>
              <a:gd name="connsiteX20" fmla="*/ 127000 w 393700"/>
              <a:gd name="connsiteY20" fmla="*/ 596900 h 857663"/>
              <a:gd name="connsiteX21" fmla="*/ 139700 w 393700"/>
              <a:gd name="connsiteY21" fmla="*/ 577850 h 857663"/>
              <a:gd name="connsiteX22" fmla="*/ 158750 w 393700"/>
              <a:gd name="connsiteY22" fmla="*/ 514350 h 857663"/>
              <a:gd name="connsiteX23" fmla="*/ 177800 w 393700"/>
              <a:gd name="connsiteY23" fmla="*/ 450850 h 857663"/>
              <a:gd name="connsiteX24" fmla="*/ 184150 w 393700"/>
              <a:gd name="connsiteY24" fmla="*/ 323850 h 857663"/>
              <a:gd name="connsiteX25" fmla="*/ 203200 w 393700"/>
              <a:gd name="connsiteY25" fmla="*/ 260350 h 857663"/>
              <a:gd name="connsiteX26" fmla="*/ 209550 w 393700"/>
              <a:gd name="connsiteY26" fmla="*/ 241300 h 857663"/>
              <a:gd name="connsiteX27" fmla="*/ 228600 w 393700"/>
              <a:gd name="connsiteY27" fmla="*/ 158750 h 857663"/>
              <a:gd name="connsiteX28" fmla="*/ 241300 w 393700"/>
              <a:gd name="connsiteY28" fmla="*/ 120650 h 857663"/>
              <a:gd name="connsiteX29" fmla="*/ 247650 w 393700"/>
              <a:gd name="connsiteY29" fmla="*/ 101600 h 857663"/>
              <a:gd name="connsiteX30" fmla="*/ 279400 w 393700"/>
              <a:gd name="connsiteY30" fmla="*/ 44450 h 857663"/>
              <a:gd name="connsiteX31" fmla="*/ 330200 w 393700"/>
              <a:gd name="connsiteY31" fmla="*/ 31750 h 857663"/>
              <a:gd name="connsiteX32" fmla="*/ 368300 w 393700"/>
              <a:gd name="connsiteY32" fmla="*/ 19050 h 857663"/>
              <a:gd name="connsiteX33" fmla="*/ 393700 w 393700"/>
              <a:gd name="connsiteY33" fmla="*/ 12700 h 85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93700" h="857663">
                <a:moveTo>
                  <a:pt x="25400" y="0"/>
                </a:moveTo>
                <a:cubicBezTo>
                  <a:pt x="33867" y="10583"/>
                  <a:pt x="43617" y="20257"/>
                  <a:pt x="50800" y="31750"/>
                </a:cubicBezTo>
                <a:cubicBezTo>
                  <a:pt x="54348" y="37426"/>
                  <a:pt x="54157" y="44813"/>
                  <a:pt x="57150" y="50800"/>
                </a:cubicBezTo>
                <a:cubicBezTo>
                  <a:pt x="60563" y="57626"/>
                  <a:pt x="65617" y="63500"/>
                  <a:pt x="69850" y="69850"/>
                </a:cubicBezTo>
                <a:cubicBezTo>
                  <a:pt x="67733" y="93133"/>
                  <a:pt x="66806" y="116556"/>
                  <a:pt x="63500" y="139700"/>
                </a:cubicBezTo>
                <a:cubicBezTo>
                  <a:pt x="62553" y="146326"/>
                  <a:pt x="57816" y="152090"/>
                  <a:pt x="57150" y="158750"/>
                </a:cubicBezTo>
                <a:cubicBezTo>
                  <a:pt x="53563" y="194617"/>
                  <a:pt x="54217" y="230817"/>
                  <a:pt x="50800" y="266700"/>
                </a:cubicBezTo>
                <a:cubicBezTo>
                  <a:pt x="49973" y="275388"/>
                  <a:pt x="46958" y="283741"/>
                  <a:pt x="44450" y="292100"/>
                </a:cubicBezTo>
                <a:cubicBezTo>
                  <a:pt x="40603" y="304922"/>
                  <a:pt x="31750" y="330200"/>
                  <a:pt x="31750" y="330200"/>
                </a:cubicBezTo>
                <a:cubicBezTo>
                  <a:pt x="15608" y="443194"/>
                  <a:pt x="34020" y="325200"/>
                  <a:pt x="19050" y="400050"/>
                </a:cubicBezTo>
                <a:cubicBezTo>
                  <a:pt x="16525" y="412675"/>
                  <a:pt x="15823" y="425659"/>
                  <a:pt x="12700" y="438150"/>
                </a:cubicBezTo>
                <a:cubicBezTo>
                  <a:pt x="9453" y="451137"/>
                  <a:pt x="0" y="476250"/>
                  <a:pt x="0" y="476250"/>
                </a:cubicBezTo>
                <a:cubicBezTo>
                  <a:pt x="2117" y="601133"/>
                  <a:pt x="-1958" y="726275"/>
                  <a:pt x="6350" y="850900"/>
                </a:cubicBezTo>
                <a:cubicBezTo>
                  <a:pt x="6795" y="857579"/>
                  <a:pt x="18798" y="858350"/>
                  <a:pt x="25400" y="857250"/>
                </a:cubicBezTo>
                <a:cubicBezTo>
                  <a:pt x="32928" y="855995"/>
                  <a:pt x="37624" y="847963"/>
                  <a:pt x="44450" y="844550"/>
                </a:cubicBezTo>
                <a:cubicBezTo>
                  <a:pt x="50437" y="841557"/>
                  <a:pt x="57150" y="840317"/>
                  <a:pt x="63500" y="838200"/>
                </a:cubicBezTo>
                <a:cubicBezTo>
                  <a:pt x="80992" y="785723"/>
                  <a:pt x="55152" y="867906"/>
                  <a:pt x="76200" y="755650"/>
                </a:cubicBezTo>
                <a:cubicBezTo>
                  <a:pt x="78667" y="742492"/>
                  <a:pt x="84667" y="730250"/>
                  <a:pt x="88900" y="717550"/>
                </a:cubicBezTo>
                <a:cubicBezTo>
                  <a:pt x="110240" y="653529"/>
                  <a:pt x="77680" y="752834"/>
                  <a:pt x="101600" y="673100"/>
                </a:cubicBezTo>
                <a:lnTo>
                  <a:pt x="120650" y="615950"/>
                </a:lnTo>
                <a:cubicBezTo>
                  <a:pt x="122767" y="609600"/>
                  <a:pt x="123287" y="602469"/>
                  <a:pt x="127000" y="596900"/>
                </a:cubicBezTo>
                <a:cubicBezTo>
                  <a:pt x="131233" y="590550"/>
                  <a:pt x="136600" y="584824"/>
                  <a:pt x="139700" y="577850"/>
                </a:cubicBezTo>
                <a:cubicBezTo>
                  <a:pt x="153516" y="546764"/>
                  <a:pt x="150225" y="542767"/>
                  <a:pt x="158750" y="514350"/>
                </a:cubicBezTo>
                <a:cubicBezTo>
                  <a:pt x="181940" y="437051"/>
                  <a:pt x="163164" y="509394"/>
                  <a:pt x="177800" y="450850"/>
                </a:cubicBezTo>
                <a:cubicBezTo>
                  <a:pt x="179917" y="408517"/>
                  <a:pt x="180630" y="366090"/>
                  <a:pt x="184150" y="323850"/>
                </a:cubicBezTo>
                <a:cubicBezTo>
                  <a:pt x="185216" y="311054"/>
                  <a:pt x="200825" y="267474"/>
                  <a:pt x="203200" y="260350"/>
                </a:cubicBezTo>
                <a:cubicBezTo>
                  <a:pt x="205317" y="254000"/>
                  <a:pt x="208237" y="247864"/>
                  <a:pt x="209550" y="241300"/>
                </a:cubicBezTo>
                <a:cubicBezTo>
                  <a:pt x="214587" y="216114"/>
                  <a:pt x="220941" y="181727"/>
                  <a:pt x="228600" y="158750"/>
                </a:cubicBezTo>
                <a:lnTo>
                  <a:pt x="241300" y="120650"/>
                </a:lnTo>
                <a:lnTo>
                  <a:pt x="247650" y="101600"/>
                </a:lnTo>
                <a:cubicBezTo>
                  <a:pt x="253241" y="84826"/>
                  <a:pt x="263024" y="49909"/>
                  <a:pt x="279400" y="44450"/>
                </a:cubicBezTo>
                <a:cubicBezTo>
                  <a:pt x="337202" y="25183"/>
                  <a:pt x="245910" y="54738"/>
                  <a:pt x="330200" y="31750"/>
                </a:cubicBezTo>
                <a:cubicBezTo>
                  <a:pt x="343115" y="28228"/>
                  <a:pt x="355600" y="23283"/>
                  <a:pt x="368300" y="19050"/>
                </a:cubicBezTo>
                <a:cubicBezTo>
                  <a:pt x="389358" y="12031"/>
                  <a:pt x="380657" y="12700"/>
                  <a:pt x="393700" y="12700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118833" y="5784472"/>
            <a:ext cx="82550" cy="711200"/>
          </a:xfrm>
          <a:custGeom>
            <a:avLst/>
            <a:gdLst>
              <a:gd name="connsiteX0" fmla="*/ 57150 w 82550"/>
              <a:gd name="connsiteY0" fmla="*/ 0 h 711200"/>
              <a:gd name="connsiteX1" fmla="*/ 50800 w 82550"/>
              <a:gd name="connsiteY1" fmla="*/ 31750 h 711200"/>
              <a:gd name="connsiteX2" fmla="*/ 44450 w 82550"/>
              <a:gd name="connsiteY2" fmla="*/ 50800 h 711200"/>
              <a:gd name="connsiteX3" fmla="*/ 57150 w 82550"/>
              <a:gd name="connsiteY3" fmla="*/ 209550 h 711200"/>
              <a:gd name="connsiteX4" fmla="*/ 76200 w 82550"/>
              <a:gd name="connsiteY4" fmla="*/ 247650 h 711200"/>
              <a:gd name="connsiteX5" fmla="*/ 82550 w 82550"/>
              <a:gd name="connsiteY5" fmla="*/ 266700 h 711200"/>
              <a:gd name="connsiteX6" fmla="*/ 76200 w 82550"/>
              <a:gd name="connsiteY6" fmla="*/ 374650 h 711200"/>
              <a:gd name="connsiteX7" fmla="*/ 69850 w 82550"/>
              <a:gd name="connsiteY7" fmla="*/ 393700 h 711200"/>
              <a:gd name="connsiteX8" fmla="*/ 50800 w 82550"/>
              <a:gd name="connsiteY8" fmla="*/ 406400 h 711200"/>
              <a:gd name="connsiteX9" fmla="*/ 38100 w 82550"/>
              <a:gd name="connsiteY9" fmla="*/ 444500 h 711200"/>
              <a:gd name="connsiteX10" fmla="*/ 50800 w 82550"/>
              <a:gd name="connsiteY10" fmla="*/ 539750 h 711200"/>
              <a:gd name="connsiteX11" fmla="*/ 38100 w 82550"/>
              <a:gd name="connsiteY11" fmla="*/ 647700 h 711200"/>
              <a:gd name="connsiteX12" fmla="*/ 25400 w 82550"/>
              <a:gd name="connsiteY12" fmla="*/ 666750 h 711200"/>
              <a:gd name="connsiteX13" fmla="*/ 19050 w 82550"/>
              <a:gd name="connsiteY13" fmla="*/ 685800 h 711200"/>
              <a:gd name="connsiteX14" fmla="*/ 0 w 82550"/>
              <a:gd name="connsiteY1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550" h="711200">
                <a:moveTo>
                  <a:pt x="57150" y="0"/>
                </a:moveTo>
                <a:cubicBezTo>
                  <a:pt x="55033" y="10583"/>
                  <a:pt x="53418" y="21279"/>
                  <a:pt x="50800" y="31750"/>
                </a:cubicBezTo>
                <a:cubicBezTo>
                  <a:pt x="49177" y="38244"/>
                  <a:pt x="44450" y="44107"/>
                  <a:pt x="44450" y="50800"/>
                </a:cubicBezTo>
                <a:cubicBezTo>
                  <a:pt x="44450" y="66980"/>
                  <a:pt x="52825" y="181436"/>
                  <a:pt x="57150" y="209550"/>
                </a:cubicBezTo>
                <a:cubicBezTo>
                  <a:pt x="60697" y="232605"/>
                  <a:pt x="65735" y="226720"/>
                  <a:pt x="76200" y="247650"/>
                </a:cubicBezTo>
                <a:cubicBezTo>
                  <a:pt x="79193" y="253637"/>
                  <a:pt x="80433" y="260350"/>
                  <a:pt x="82550" y="266700"/>
                </a:cubicBezTo>
                <a:cubicBezTo>
                  <a:pt x="80433" y="302683"/>
                  <a:pt x="79787" y="338783"/>
                  <a:pt x="76200" y="374650"/>
                </a:cubicBezTo>
                <a:cubicBezTo>
                  <a:pt x="75534" y="381310"/>
                  <a:pt x="74031" y="388473"/>
                  <a:pt x="69850" y="393700"/>
                </a:cubicBezTo>
                <a:cubicBezTo>
                  <a:pt x="65082" y="399659"/>
                  <a:pt x="57150" y="402167"/>
                  <a:pt x="50800" y="406400"/>
                </a:cubicBezTo>
                <a:cubicBezTo>
                  <a:pt x="46567" y="419100"/>
                  <a:pt x="36768" y="431179"/>
                  <a:pt x="38100" y="444500"/>
                </a:cubicBezTo>
                <a:cubicBezTo>
                  <a:pt x="45524" y="518739"/>
                  <a:pt x="40278" y="487141"/>
                  <a:pt x="50800" y="539750"/>
                </a:cubicBezTo>
                <a:cubicBezTo>
                  <a:pt x="49797" y="553797"/>
                  <a:pt x="52533" y="618835"/>
                  <a:pt x="38100" y="647700"/>
                </a:cubicBezTo>
                <a:cubicBezTo>
                  <a:pt x="34687" y="654526"/>
                  <a:pt x="28813" y="659924"/>
                  <a:pt x="25400" y="666750"/>
                </a:cubicBezTo>
                <a:cubicBezTo>
                  <a:pt x="22407" y="672737"/>
                  <a:pt x="22043" y="679813"/>
                  <a:pt x="19050" y="685800"/>
                </a:cubicBezTo>
                <a:cubicBezTo>
                  <a:pt x="11870" y="700160"/>
                  <a:pt x="8930" y="702270"/>
                  <a:pt x="0" y="71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423633" y="6159122"/>
            <a:ext cx="133350" cy="336550"/>
          </a:xfrm>
          <a:custGeom>
            <a:avLst/>
            <a:gdLst>
              <a:gd name="connsiteX0" fmla="*/ 133350 w 133350"/>
              <a:gd name="connsiteY0" fmla="*/ 0 h 336550"/>
              <a:gd name="connsiteX1" fmla="*/ 120650 w 133350"/>
              <a:gd name="connsiteY1" fmla="*/ 76200 h 336550"/>
              <a:gd name="connsiteX2" fmla="*/ 107950 w 133350"/>
              <a:gd name="connsiteY2" fmla="*/ 95250 h 336550"/>
              <a:gd name="connsiteX3" fmla="*/ 101600 w 133350"/>
              <a:gd name="connsiteY3" fmla="*/ 114300 h 336550"/>
              <a:gd name="connsiteX4" fmla="*/ 82550 w 133350"/>
              <a:gd name="connsiteY4" fmla="*/ 152400 h 336550"/>
              <a:gd name="connsiteX5" fmla="*/ 76200 w 133350"/>
              <a:gd name="connsiteY5" fmla="*/ 241300 h 336550"/>
              <a:gd name="connsiteX6" fmla="*/ 69850 w 133350"/>
              <a:gd name="connsiteY6" fmla="*/ 260350 h 336550"/>
              <a:gd name="connsiteX7" fmla="*/ 50800 w 133350"/>
              <a:gd name="connsiteY7" fmla="*/ 266700 h 336550"/>
              <a:gd name="connsiteX8" fmla="*/ 31750 w 133350"/>
              <a:gd name="connsiteY8" fmla="*/ 279400 h 336550"/>
              <a:gd name="connsiteX9" fmla="*/ 6350 w 133350"/>
              <a:gd name="connsiteY9" fmla="*/ 317500 h 336550"/>
              <a:gd name="connsiteX10" fmla="*/ 0 w 133350"/>
              <a:gd name="connsiteY10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" h="336550">
                <a:moveTo>
                  <a:pt x="133350" y="0"/>
                </a:moveTo>
                <a:cubicBezTo>
                  <a:pt x="132407" y="6600"/>
                  <a:pt x="124936" y="64772"/>
                  <a:pt x="120650" y="76200"/>
                </a:cubicBezTo>
                <a:cubicBezTo>
                  <a:pt x="117970" y="83346"/>
                  <a:pt x="111363" y="88424"/>
                  <a:pt x="107950" y="95250"/>
                </a:cubicBezTo>
                <a:cubicBezTo>
                  <a:pt x="104957" y="101237"/>
                  <a:pt x="104593" y="108313"/>
                  <a:pt x="101600" y="114300"/>
                </a:cubicBezTo>
                <a:cubicBezTo>
                  <a:pt x="76981" y="163539"/>
                  <a:pt x="98511" y="104517"/>
                  <a:pt x="82550" y="152400"/>
                </a:cubicBezTo>
                <a:cubicBezTo>
                  <a:pt x="80433" y="182033"/>
                  <a:pt x="79671" y="211795"/>
                  <a:pt x="76200" y="241300"/>
                </a:cubicBezTo>
                <a:cubicBezTo>
                  <a:pt x="75418" y="247948"/>
                  <a:pt x="74583" y="255617"/>
                  <a:pt x="69850" y="260350"/>
                </a:cubicBezTo>
                <a:cubicBezTo>
                  <a:pt x="65117" y="265083"/>
                  <a:pt x="56787" y="263707"/>
                  <a:pt x="50800" y="266700"/>
                </a:cubicBezTo>
                <a:cubicBezTo>
                  <a:pt x="43974" y="270113"/>
                  <a:pt x="38100" y="275167"/>
                  <a:pt x="31750" y="279400"/>
                </a:cubicBezTo>
                <a:cubicBezTo>
                  <a:pt x="23283" y="292100"/>
                  <a:pt x="11177" y="303020"/>
                  <a:pt x="6350" y="317500"/>
                </a:cubicBezTo>
                <a:lnTo>
                  <a:pt x="0" y="3365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636359" y="5963045"/>
            <a:ext cx="239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698271" y="5604707"/>
            <a:ext cx="239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201383" y="5432048"/>
            <a:ext cx="239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250337" y="5784472"/>
            <a:ext cx="239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917885" y="5558194"/>
            <a:ext cx="2394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Капля 40"/>
          <p:cNvSpPr/>
          <p:nvPr/>
        </p:nvSpPr>
        <p:spPr>
          <a:xfrm>
            <a:off x="1186823" y="3048632"/>
            <a:ext cx="138112" cy="142876"/>
          </a:xfrm>
          <a:prstGeom prst="teardrop">
            <a:avLst>
              <a:gd name="adj" fmla="val 13897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2" name="Капля 41"/>
          <p:cNvSpPr/>
          <p:nvPr/>
        </p:nvSpPr>
        <p:spPr>
          <a:xfrm>
            <a:off x="1487946" y="3115826"/>
            <a:ext cx="138112" cy="142876"/>
          </a:xfrm>
          <a:prstGeom prst="teardrop">
            <a:avLst>
              <a:gd name="adj" fmla="val 13897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3" name="Капля 42"/>
          <p:cNvSpPr/>
          <p:nvPr/>
        </p:nvSpPr>
        <p:spPr>
          <a:xfrm>
            <a:off x="1484652" y="2827930"/>
            <a:ext cx="138112" cy="142876"/>
          </a:xfrm>
          <a:prstGeom prst="teardrop">
            <a:avLst>
              <a:gd name="adj" fmla="val 13897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4" name="Капля 43"/>
          <p:cNvSpPr/>
          <p:nvPr/>
        </p:nvSpPr>
        <p:spPr>
          <a:xfrm>
            <a:off x="1795787" y="3024014"/>
            <a:ext cx="138112" cy="142876"/>
          </a:xfrm>
          <a:prstGeom prst="teardrop">
            <a:avLst>
              <a:gd name="adj" fmla="val 13897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5" name="Shape 149"/>
          <p:cNvSpPr/>
          <p:nvPr/>
        </p:nvSpPr>
        <p:spPr>
          <a:xfrm>
            <a:off x="3033192" y="2653371"/>
            <a:ext cx="832605" cy="0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46" name="Shape 148"/>
          <p:cNvSpPr/>
          <p:nvPr/>
        </p:nvSpPr>
        <p:spPr>
          <a:xfrm>
            <a:off x="2889064" y="2839263"/>
            <a:ext cx="4941607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трещины допустимого размера и капиллярные поры заполняются водой.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воды 0°C, она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скачкообразно расширяется. В итоге объём воды увеличивается примерно на 10%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порах и трещинах появляется давление, которое раскрывает трещину и способствует дальнейшему разрушению.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57156" y="2648378"/>
            <a:ext cx="4602373" cy="2761424"/>
          </a:xfrm>
          <a:prstGeom prst="rect">
            <a:avLst/>
          </a:prstGeom>
        </p:spPr>
      </p:pic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2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 146"/>
          <p:cNvSpPr/>
          <p:nvPr/>
        </p:nvSpPr>
        <p:spPr>
          <a:xfrm>
            <a:off x="227239" y="913443"/>
            <a:ext cx="601980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НОВИЗНА, ПРЕДЛАГАЕМЫХ РЕШЕНИЙ В ПРОЕКТЕ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47"/>
          <p:cNvSpPr/>
          <p:nvPr/>
        </p:nvSpPr>
        <p:spPr>
          <a:xfrm>
            <a:off x="227239" y="2308697"/>
            <a:ext cx="10265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49"/>
          <p:cNvSpPr/>
          <p:nvPr/>
        </p:nvSpPr>
        <p:spPr>
          <a:xfrm>
            <a:off x="278567" y="2584783"/>
            <a:ext cx="832605" cy="0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148"/>
          <p:cNvSpPr/>
          <p:nvPr/>
        </p:nvSpPr>
        <p:spPr>
          <a:xfrm>
            <a:off x="227239" y="2761179"/>
            <a:ext cx="5811611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структурой кальцита для получения наименьшей проницаемости за счет совмещения пуццолановых и биоактивных добавок, что позволит повысить степень и скорость кристаллизации залечивающего трещину агента.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 flipH="1">
            <a:off x="6242253" y="1171567"/>
            <a:ext cx="2273589" cy="2274257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720873" y="1443700"/>
            <a:ext cx="909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+</a:t>
            </a:r>
            <a:endParaRPr lang="ru-RU" sz="9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36" y="4613652"/>
            <a:ext cx="1960682" cy="14705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16" y="4620542"/>
            <a:ext cx="1969999" cy="14774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42" y="4613652"/>
            <a:ext cx="1979053" cy="14842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7" y="4614442"/>
            <a:ext cx="1965256" cy="14739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47039" y="3408355"/>
            <a:ext cx="212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Биодобавка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20262" y="3581916"/>
            <a:ext cx="361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Пуццолановый компонент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547198" y="6300172"/>
            <a:ext cx="361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Исходный образец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40269" y="6302598"/>
            <a:ext cx="361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цикла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2034" y="6302841"/>
            <a:ext cx="361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циклов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2075" y="6302841"/>
            <a:ext cx="3616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циклов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войства и область использования молибденового порош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8277" y="1309386"/>
            <a:ext cx="2224246" cy="22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 146"/>
          <p:cNvSpPr/>
          <p:nvPr/>
        </p:nvSpPr>
        <p:spPr>
          <a:xfrm>
            <a:off x="417739" y="909254"/>
            <a:ext cx="60198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47"/>
          <p:cNvSpPr/>
          <p:nvPr/>
        </p:nvSpPr>
        <p:spPr>
          <a:xfrm>
            <a:off x="227239" y="2308697"/>
            <a:ext cx="10265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49"/>
          <p:cNvSpPr/>
          <p:nvPr/>
        </p:nvSpPr>
        <p:spPr>
          <a:xfrm>
            <a:off x="417739" y="1617043"/>
            <a:ext cx="832605" cy="0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3411" y="1856358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эпидемиологическомим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правилам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 1.3.2322-08 «Безопасность работы с микроорганизмами III - IV групп патогенности (опасности) и возбудителями паразитарных болезней»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относится к патогенным для человека микроорганизмам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 descr="https://clinic-complex.ru/upload/iblock/3de/k539yhkqtd9uwcqf2xdtqqsyfg6aqpl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81" y="1206627"/>
            <a:ext cx="3858705" cy="25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Из чего делают таблетки - Mediso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1" y="4162088"/>
            <a:ext cx="3311525" cy="24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43392" y="4162088"/>
            <a:ext cx="71961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«сенная палочка» безопасны для человека 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повсеместно распространены в почве.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Микроорганизмы изучены и широко используются в медицине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 желудочно-кишечного тракта и лечения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инфекций.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4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 146"/>
          <p:cNvSpPr/>
          <p:nvPr/>
        </p:nvSpPr>
        <p:spPr>
          <a:xfrm>
            <a:off x="227239" y="913443"/>
            <a:ext cx="601980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самовосстановления трещин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47"/>
          <p:cNvSpPr/>
          <p:nvPr/>
        </p:nvSpPr>
        <p:spPr>
          <a:xfrm>
            <a:off x="227239" y="2308697"/>
            <a:ext cx="10265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49"/>
          <p:cNvSpPr/>
          <p:nvPr/>
        </p:nvSpPr>
        <p:spPr>
          <a:xfrm>
            <a:off x="278567" y="2830193"/>
            <a:ext cx="832605" cy="0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" name="Полилиния 25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9" y="5059168"/>
            <a:ext cx="2175978" cy="1631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6" y="5059168"/>
            <a:ext cx="2175978" cy="163198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971290" y="4793233"/>
            <a:ext cx="240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ym typeface="Symbol" panose="05050102010706020507" pitchFamily="18" charset="2"/>
              </a:rPr>
              <a:t></a:t>
            </a:r>
            <a:endParaRPr lang="ru-RU" sz="9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037969" y="3891955"/>
            <a:ext cx="1326954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3 месяцев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9" y="3205905"/>
            <a:ext cx="2175978" cy="1631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19" y="3205905"/>
            <a:ext cx="2170250" cy="162768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746709" y="3338598"/>
            <a:ext cx="81893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147"/>
          <p:cNvSpPr/>
          <p:nvPr/>
        </p:nvSpPr>
        <p:spPr>
          <a:xfrm>
            <a:off x="271674" y="2332870"/>
            <a:ext cx="6604950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процесс восстановления бетона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148"/>
          <p:cNvSpPr/>
          <p:nvPr/>
        </p:nvSpPr>
        <p:spPr>
          <a:xfrm>
            <a:off x="7746709" y="3891955"/>
            <a:ext cx="3941535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недостатком является превращение портландита в кальцит. Это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понижает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щелочность, что приводит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разрушению цементного камня и возникновению в бетоне коррозии 1 вида.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hape 148"/>
          <p:cNvSpPr/>
          <p:nvPr/>
        </p:nvSpPr>
        <p:spPr>
          <a:xfrm>
            <a:off x="7746709" y="1147760"/>
            <a:ext cx="394153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происходит из-за цикличной смены условий среды.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конструкция находится в воде, а затем на воздухе.</a:t>
            </a: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5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 146"/>
          <p:cNvSpPr/>
          <p:nvPr/>
        </p:nvSpPr>
        <p:spPr>
          <a:xfrm>
            <a:off x="227239" y="913443"/>
            <a:ext cx="6019800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самовосстановления трещин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47"/>
          <p:cNvSpPr/>
          <p:nvPr/>
        </p:nvSpPr>
        <p:spPr>
          <a:xfrm>
            <a:off x="227239" y="2308697"/>
            <a:ext cx="10265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49"/>
          <p:cNvSpPr/>
          <p:nvPr/>
        </p:nvSpPr>
        <p:spPr>
          <a:xfrm>
            <a:off x="227239" y="3097012"/>
            <a:ext cx="832605" cy="0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" name="Полилиния 25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934525" y="5174357"/>
            <a:ext cx="240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ym typeface="Symbol" panose="05050102010706020507" pitchFamily="18" charset="2"/>
              </a:rPr>
              <a:t></a:t>
            </a:r>
            <a:endParaRPr lang="ru-RU" sz="9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88261" y="4798988"/>
            <a:ext cx="1326954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месяца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23192" y="1189596"/>
            <a:ext cx="58871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(Бактерии)            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кальция)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147"/>
          <p:cNvSpPr/>
          <p:nvPr/>
        </p:nvSpPr>
        <p:spPr>
          <a:xfrm>
            <a:off x="189127" y="2381799"/>
            <a:ext cx="559572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восстановления за счет биологически активного агента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hape 148"/>
          <p:cNvSpPr/>
          <p:nvPr/>
        </p:nvSpPr>
        <p:spPr>
          <a:xfrm>
            <a:off x="7718133" y="3624342"/>
            <a:ext cx="394153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Пуццолановые смеси создают благоприятную для жизнедеятельности бактерий среду.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биодобавки позволит закрыть трещины за меньший промежуток времени без деградации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бетона.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64" y="4928364"/>
            <a:ext cx="2037861" cy="1528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6" y="4928364"/>
            <a:ext cx="2092880" cy="15696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856" y="3555886"/>
            <a:ext cx="6765763" cy="1149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12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погибают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восстановление трещины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accent5"/>
                </a:solidFill>
              </a:rPr>
              <a:t>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4853" y="1066800"/>
            <a:ext cx="6225530" cy="25057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4009" y="2932086"/>
            <a:ext cx="245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(Залечивающий агент) </a:t>
            </a:r>
            <a:endParaRPr lang="ru-RU" dirty="0"/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"/>
          <p:cNvSpPr/>
          <p:nvPr/>
        </p:nvSpPr>
        <p:spPr>
          <a:xfrm>
            <a:off x="1418145" y="921379"/>
            <a:ext cx="907618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1"/>
          <p:cNvSpPr/>
          <p:nvPr/>
        </p:nvSpPr>
        <p:spPr>
          <a:xfrm>
            <a:off x="679720" y="1535706"/>
            <a:ext cx="4706943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комплексную добавку в бетон для увеличения сроков службы и повышения морозостойкости железобетонных конструкций.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hape 108"/>
          <p:cNvSpPr/>
          <p:nvPr/>
        </p:nvSpPr>
        <p:spPr>
          <a:xfrm>
            <a:off x="6123192" y="1497224"/>
            <a:ext cx="5582871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Разработка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гранулирования бактериальной добавки, с целью получить частицы необходимого размера и прочности для дальнейшего добавления в бетонную смесь.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3"/>
          <p:cNvSpPr/>
          <p:nvPr/>
        </p:nvSpPr>
        <p:spPr>
          <a:xfrm>
            <a:off x="6123192" y="3177181"/>
            <a:ext cx="558287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Определение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среды, в которой находится материал на эффективность процесса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самовосстановления.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3"/>
          <p:cNvSpPr/>
          <p:nvPr/>
        </p:nvSpPr>
        <p:spPr>
          <a:xfrm>
            <a:off x="6123192" y="4284635"/>
            <a:ext cx="558287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Разработка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оптимальных составов бетонной смеси для повышения эффективности действия биодобавки.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28"/>
          <p:cNvSpPr/>
          <p:nvPr/>
        </p:nvSpPr>
        <p:spPr>
          <a:xfrm>
            <a:off x="6123192" y="5392090"/>
            <a:ext cx="558287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Оценка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 увеличения долговечности бетона с биодобавкой и выбор наиболее эффективного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  <a:r>
              <a:rPr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66" y="3374966"/>
            <a:ext cx="5401681" cy="3235912"/>
          </a:xfrm>
          <a:prstGeom prst="rect">
            <a:avLst/>
          </a:prstGeom>
        </p:spPr>
      </p:pic>
      <p:sp>
        <p:nvSpPr>
          <p:cNvPr id="16" name="Shape 51"/>
          <p:cNvSpPr/>
          <p:nvPr/>
        </p:nvSpPr>
        <p:spPr>
          <a:xfrm>
            <a:off x="506359" y="3712873"/>
            <a:ext cx="470694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2514" y="3612034"/>
            <a:ext cx="1270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Пуццолана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2987" y="4541010"/>
            <a:ext cx="2091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оболочка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5300" y="5395489"/>
            <a:ext cx="169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7299" y="6068289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0.05 – 0.3 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7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hape 146"/>
          <p:cNvSpPr/>
          <p:nvPr/>
        </p:nvSpPr>
        <p:spPr>
          <a:xfrm>
            <a:off x="5414434" y="1059544"/>
            <a:ext cx="6019800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научно-технического продукта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47"/>
          <p:cNvSpPr/>
          <p:nvPr/>
        </p:nvSpPr>
        <p:spPr>
          <a:xfrm>
            <a:off x="5414434" y="2068135"/>
            <a:ext cx="4446345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применения, потребители.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49"/>
          <p:cNvSpPr/>
          <p:nvPr/>
        </p:nvSpPr>
        <p:spPr>
          <a:xfrm>
            <a:off x="5414434" y="2613358"/>
            <a:ext cx="832605" cy="0"/>
          </a:xfrm>
          <a:prstGeom prst="line">
            <a:avLst/>
          </a:prstGeom>
          <a:ln w="63500">
            <a:solidFill>
              <a:srgbClr val="00206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3" name="Shape 148"/>
          <p:cNvSpPr/>
          <p:nvPr/>
        </p:nvSpPr>
        <p:spPr>
          <a:xfrm>
            <a:off x="5414434" y="3026270"/>
            <a:ext cx="6215591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добавка разрабатывается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железобетонных конструкций, эксплуатирующихся в среде переменной влажности.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- мостовые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конструкции, причалы, набережные, фундаменты и т.п.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являются строительные организации, производства железобетонных конструкций и производители товарного бетона.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https://www.stalformint.ru/upload/iblock/0c5/03-stalform-most-4y-enisey-sibmost-krasnoyarsk-201308_3850114_lr-1440p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b="-18"/>
          <a:stretch/>
        </p:blipFill>
        <p:spPr bwMode="auto">
          <a:xfrm>
            <a:off x="259862" y="1039971"/>
            <a:ext cx="4540738" cy="26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archello.s3.eu-central-1.amazonaws.com/images/2017/06/27/zayed-6.1507139901.8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3" y="4064000"/>
            <a:ext cx="4540738" cy="25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лилиния 25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8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0"/>
          <p:cNvSpPr/>
          <p:nvPr/>
        </p:nvSpPr>
        <p:spPr>
          <a:xfrm>
            <a:off x="1441322" y="1116881"/>
            <a:ext cx="90761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1"/>
          <p:cNvSpPr/>
          <p:nvPr/>
        </p:nvSpPr>
        <p:spPr>
          <a:xfrm>
            <a:off x="2533632" y="2345738"/>
            <a:ext cx="6891567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Биоактивная добавка для восстановления трещин в цементных материалах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-47625" y="77847"/>
            <a:ext cx="616163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365021"/>
              <a:gd name="connsiteY0" fmla="*/ 550173 h 581025"/>
              <a:gd name="connsiteX1" fmla="*/ 4105339 w 5365021"/>
              <a:gd name="connsiteY1" fmla="*/ 564356 h 581025"/>
              <a:gd name="connsiteX2" fmla="*/ 4105339 w 5365021"/>
              <a:gd name="connsiteY2" fmla="*/ 495300 h 581025"/>
              <a:gd name="connsiteX3" fmla="*/ 4605402 w 5365021"/>
              <a:gd name="connsiteY3" fmla="*/ 495300 h 581025"/>
              <a:gd name="connsiteX4" fmla="*/ 4605402 w 5365021"/>
              <a:gd name="connsiteY4" fmla="*/ 581025 h 581025"/>
              <a:gd name="connsiteX5" fmla="*/ 4841146 w 5365021"/>
              <a:gd name="connsiteY5" fmla="*/ 581025 h 581025"/>
              <a:gd name="connsiteX6" fmla="*/ 4841146 w 5365021"/>
              <a:gd name="connsiteY6" fmla="*/ 397668 h 581025"/>
              <a:gd name="connsiteX7" fmla="*/ 5119752 w 5365021"/>
              <a:gd name="connsiteY7" fmla="*/ 397668 h 581025"/>
              <a:gd name="connsiteX8" fmla="*/ 5119752 w 5365021"/>
              <a:gd name="connsiteY8" fmla="*/ 447675 h 581025"/>
              <a:gd name="connsiteX9" fmla="*/ 5207858 w 5365021"/>
              <a:gd name="connsiteY9" fmla="*/ 447675 h 581025"/>
              <a:gd name="connsiteX10" fmla="*/ 5207858 w 5365021"/>
              <a:gd name="connsiteY10" fmla="*/ 307181 h 581025"/>
              <a:gd name="connsiteX11" fmla="*/ 5305489 w 5365021"/>
              <a:gd name="connsiteY11" fmla="*/ 307181 h 581025"/>
              <a:gd name="connsiteX12" fmla="*/ 5305489 w 5365021"/>
              <a:gd name="connsiteY12" fmla="*/ 195262 h 581025"/>
              <a:gd name="connsiteX13" fmla="*/ 5343589 w 5365021"/>
              <a:gd name="connsiteY13" fmla="*/ 195262 h 581025"/>
              <a:gd name="connsiteX14" fmla="*/ 5365021 w 5365021"/>
              <a:gd name="connsiteY14" fmla="*/ 0 h 581025"/>
              <a:gd name="connsiteX0" fmla="*/ 0 w 5340255"/>
              <a:gd name="connsiteY0" fmla="*/ 550173 h 581025"/>
              <a:gd name="connsiteX1" fmla="*/ 4080573 w 5340255"/>
              <a:gd name="connsiteY1" fmla="*/ 564356 h 581025"/>
              <a:gd name="connsiteX2" fmla="*/ 4080573 w 5340255"/>
              <a:gd name="connsiteY2" fmla="*/ 495300 h 581025"/>
              <a:gd name="connsiteX3" fmla="*/ 4580636 w 5340255"/>
              <a:gd name="connsiteY3" fmla="*/ 495300 h 581025"/>
              <a:gd name="connsiteX4" fmla="*/ 4580636 w 5340255"/>
              <a:gd name="connsiteY4" fmla="*/ 581025 h 581025"/>
              <a:gd name="connsiteX5" fmla="*/ 4816380 w 5340255"/>
              <a:gd name="connsiteY5" fmla="*/ 581025 h 581025"/>
              <a:gd name="connsiteX6" fmla="*/ 4816380 w 5340255"/>
              <a:gd name="connsiteY6" fmla="*/ 397668 h 581025"/>
              <a:gd name="connsiteX7" fmla="*/ 5094986 w 5340255"/>
              <a:gd name="connsiteY7" fmla="*/ 397668 h 581025"/>
              <a:gd name="connsiteX8" fmla="*/ 5094986 w 5340255"/>
              <a:gd name="connsiteY8" fmla="*/ 447675 h 581025"/>
              <a:gd name="connsiteX9" fmla="*/ 5183092 w 5340255"/>
              <a:gd name="connsiteY9" fmla="*/ 447675 h 581025"/>
              <a:gd name="connsiteX10" fmla="*/ 5183092 w 5340255"/>
              <a:gd name="connsiteY10" fmla="*/ 307181 h 581025"/>
              <a:gd name="connsiteX11" fmla="*/ 5280723 w 5340255"/>
              <a:gd name="connsiteY11" fmla="*/ 307181 h 581025"/>
              <a:gd name="connsiteX12" fmla="*/ 5280723 w 5340255"/>
              <a:gd name="connsiteY12" fmla="*/ 195262 h 581025"/>
              <a:gd name="connsiteX13" fmla="*/ 5318823 w 5340255"/>
              <a:gd name="connsiteY13" fmla="*/ 195262 h 581025"/>
              <a:gd name="connsiteX14" fmla="*/ 5340255 w 5340255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40255" h="581025">
                <a:moveTo>
                  <a:pt x="0" y="550173"/>
                </a:moveTo>
                <a:lnTo>
                  <a:pt x="4080573" y="564356"/>
                </a:lnTo>
                <a:lnTo>
                  <a:pt x="4080573" y="495300"/>
                </a:lnTo>
                <a:lnTo>
                  <a:pt x="4580636" y="495300"/>
                </a:lnTo>
                <a:lnTo>
                  <a:pt x="4580636" y="581025"/>
                </a:lnTo>
                <a:lnTo>
                  <a:pt x="4816380" y="581025"/>
                </a:lnTo>
                <a:lnTo>
                  <a:pt x="4816380" y="397668"/>
                </a:lnTo>
                <a:lnTo>
                  <a:pt x="5094986" y="397668"/>
                </a:lnTo>
                <a:lnTo>
                  <a:pt x="5094986" y="447675"/>
                </a:lnTo>
                <a:lnTo>
                  <a:pt x="5183092" y="447675"/>
                </a:lnTo>
                <a:lnTo>
                  <a:pt x="5183092" y="307181"/>
                </a:lnTo>
                <a:lnTo>
                  <a:pt x="5280723" y="307181"/>
                </a:lnTo>
                <a:lnTo>
                  <a:pt x="5280723" y="195262"/>
                </a:lnTo>
                <a:lnTo>
                  <a:pt x="5318823" y="195262"/>
                </a:lnTo>
                <a:lnTo>
                  <a:pt x="5340255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6123192" y="95938"/>
            <a:ext cx="6104484" cy="653674"/>
          </a:xfrm>
          <a:custGeom>
            <a:avLst/>
            <a:gdLst>
              <a:gd name="connsiteX0" fmla="*/ 0 w 1547813"/>
              <a:gd name="connsiteY0" fmla="*/ 564356 h 581025"/>
              <a:gd name="connsiteX1" fmla="*/ 288131 w 1547813"/>
              <a:gd name="connsiteY1" fmla="*/ 564356 h 581025"/>
              <a:gd name="connsiteX2" fmla="*/ 288131 w 1547813"/>
              <a:gd name="connsiteY2" fmla="*/ 495300 h 581025"/>
              <a:gd name="connsiteX3" fmla="*/ 788194 w 1547813"/>
              <a:gd name="connsiteY3" fmla="*/ 495300 h 581025"/>
              <a:gd name="connsiteX4" fmla="*/ 788194 w 1547813"/>
              <a:gd name="connsiteY4" fmla="*/ 581025 h 581025"/>
              <a:gd name="connsiteX5" fmla="*/ 1023938 w 1547813"/>
              <a:gd name="connsiteY5" fmla="*/ 581025 h 581025"/>
              <a:gd name="connsiteX6" fmla="*/ 1023938 w 1547813"/>
              <a:gd name="connsiteY6" fmla="*/ 397668 h 581025"/>
              <a:gd name="connsiteX7" fmla="*/ 1302544 w 1547813"/>
              <a:gd name="connsiteY7" fmla="*/ 397668 h 581025"/>
              <a:gd name="connsiteX8" fmla="*/ 1302544 w 1547813"/>
              <a:gd name="connsiteY8" fmla="*/ 447675 h 581025"/>
              <a:gd name="connsiteX9" fmla="*/ 1390650 w 1547813"/>
              <a:gd name="connsiteY9" fmla="*/ 447675 h 581025"/>
              <a:gd name="connsiteX10" fmla="*/ 1390650 w 1547813"/>
              <a:gd name="connsiteY10" fmla="*/ 307181 h 581025"/>
              <a:gd name="connsiteX11" fmla="*/ 1488281 w 1547813"/>
              <a:gd name="connsiteY11" fmla="*/ 307181 h 581025"/>
              <a:gd name="connsiteX12" fmla="*/ 1488281 w 1547813"/>
              <a:gd name="connsiteY12" fmla="*/ 195262 h 581025"/>
              <a:gd name="connsiteX13" fmla="*/ 1526381 w 1547813"/>
              <a:gd name="connsiteY13" fmla="*/ 195262 h 581025"/>
              <a:gd name="connsiteX14" fmla="*/ 1547813 w 1547813"/>
              <a:gd name="connsiteY14" fmla="*/ 0 h 581025"/>
              <a:gd name="connsiteX0" fmla="*/ 0 w 4148938"/>
              <a:gd name="connsiteY0" fmla="*/ 564356 h 581025"/>
              <a:gd name="connsiteX1" fmla="*/ 2889256 w 4148938"/>
              <a:gd name="connsiteY1" fmla="*/ 564356 h 581025"/>
              <a:gd name="connsiteX2" fmla="*/ 2889256 w 4148938"/>
              <a:gd name="connsiteY2" fmla="*/ 495300 h 581025"/>
              <a:gd name="connsiteX3" fmla="*/ 3389319 w 4148938"/>
              <a:gd name="connsiteY3" fmla="*/ 495300 h 581025"/>
              <a:gd name="connsiteX4" fmla="*/ 3389319 w 4148938"/>
              <a:gd name="connsiteY4" fmla="*/ 581025 h 581025"/>
              <a:gd name="connsiteX5" fmla="*/ 3625063 w 4148938"/>
              <a:gd name="connsiteY5" fmla="*/ 581025 h 581025"/>
              <a:gd name="connsiteX6" fmla="*/ 3625063 w 4148938"/>
              <a:gd name="connsiteY6" fmla="*/ 397668 h 581025"/>
              <a:gd name="connsiteX7" fmla="*/ 3903669 w 4148938"/>
              <a:gd name="connsiteY7" fmla="*/ 397668 h 581025"/>
              <a:gd name="connsiteX8" fmla="*/ 3903669 w 4148938"/>
              <a:gd name="connsiteY8" fmla="*/ 447675 h 581025"/>
              <a:gd name="connsiteX9" fmla="*/ 3991775 w 4148938"/>
              <a:gd name="connsiteY9" fmla="*/ 447675 h 581025"/>
              <a:gd name="connsiteX10" fmla="*/ 3991775 w 4148938"/>
              <a:gd name="connsiteY10" fmla="*/ 307181 h 581025"/>
              <a:gd name="connsiteX11" fmla="*/ 4089406 w 4148938"/>
              <a:gd name="connsiteY11" fmla="*/ 307181 h 581025"/>
              <a:gd name="connsiteX12" fmla="*/ 4089406 w 4148938"/>
              <a:gd name="connsiteY12" fmla="*/ 195262 h 581025"/>
              <a:gd name="connsiteX13" fmla="*/ 4127506 w 4148938"/>
              <a:gd name="connsiteY13" fmla="*/ 195262 h 581025"/>
              <a:gd name="connsiteX14" fmla="*/ 4148938 w 4148938"/>
              <a:gd name="connsiteY14" fmla="*/ 0 h 581025"/>
              <a:gd name="connsiteX0" fmla="*/ 0 w 4217539"/>
              <a:gd name="connsiteY0" fmla="*/ 558639 h 581025"/>
              <a:gd name="connsiteX1" fmla="*/ 2957857 w 4217539"/>
              <a:gd name="connsiteY1" fmla="*/ 564356 h 581025"/>
              <a:gd name="connsiteX2" fmla="*/ 2957857 w 4217539"/>
              <a:gd name="connsiteY2" fmla="*/ 495300 h 581025"/>
              <a:gd name="connsiteX3" fmla="*/ 3457920 w 4217539"/>
              <a:gd name="connsiteY3" fmla="*/ 495300 h 581025"/>
              <a:gd name="connsiteX4" fmla="*/ 3457920 w 4217539"/>
              <a:gd name="connsiteY4" fmla="*/ 581025 h 581025"/>
              <a:gd name="connsiteX5" fmla="*/ 3693664 w 4217539"/>
              <a:gd name="connsiteY5" fmla="*/ 581025 h 581025"/>
              <a:gd name="connsiteX6" fmla="*/ 3693664 w 4217539"/>
              <a:gd name="connsiteY6" fmla="*/ 397668 h 581025"/>
              <a:gd name="connsiteX7" fmla="*/ 3972270 w 4217539"/>
              <a:gd name="connsiteY7" fmla="*/ 397668 h 581025"/>
              <a:gd name="connsiteX8" fmla="*/ 3972270 w 4217539"/>
              <a:gd name="connsiteY8" fmla="*/ 447675 h 581025"/>
              <a:gd name="connsiteX9" fmla="*/ 4060376 w 4217539"/>
              <a:gd name="connsiteY9" fmla="*/ 447675 h 581025"/>
              <a:gd name="connsiteX10" fmla="*/ 4060376 w 4217539"/>
              <a:gd name="connsiteY10" fmla="*/ 307181 h 581025"/>
              <a:gd name="connsiteX11" fmla="*/ 4158007 w 4217539"/>
              <a:gd name="connsiteY11" fmla="*/ 307181 h 581025"/>
              <a:gd name="connsiteX12" fmla="*/ 4158007 w 4217539"/>
              <a:gd name="connsiteY12" fmla="*/ 195262 h 581025"/>
              <a:gd name="connsiteX13" fmla="*/ 4196107 w 4217539"/>
              <a:gd name="connsiteY13" fmla="*/ 195262 h 581025"/>
              <a:gd name="connsiteX14" fmla="*/ 4217539 w 4217539"/>
              <a:gd name="connsiteY14" fmla="*/ 0 h 581025"/>
              <a:gd name="connsiteX0" fmla="*/ 0 w 5216426"/>
              <a:gd name="connsiteY0" fmla="*/ 567105 h 581025"/>
              <a:gd name="connsiteX1" fmla="*/ 3956744 w 5216426"/>
              <a:gd name="connsiteY1" fmla="*/ 564356 h 581025"/>
              <a:gd name="connsiteX2" fmla="*/ 3956744 w 5216426"/>
              <a:gd name="connsiteY2" fmla="*/ 495300 h 581025"/>
              <a:gd name="connsiteX3" fmla="*/ 4456807 w 5216426"/>
              <a:gd name="connsiteY3" fmla="*/ 495300 h 581025"/>
              <a:gd name="connsiteX4" fmla="*/ 4456807 w 5216426"/>
              <a:gd name="connsiteY4" fmla="*/ 581025 h 581025"/>
              <a:gd name="connsiteX5" fmla="*/ 4692551 w 5216426"/>
              <a:gd name="connsiteY5" fmla="*/ 581025 h 581025"/>
              <a:gd name="connsiteX6" fmla="*/ 4692551 w 5216426"/>
              <a:gd name="connsiteY6" fmla="*/ 397668 h 581025"/>
              <a:gd name="connsiteX7" fmla="*/ 4971157 w 5216426"/>
              <a:gd name="connsiteY7" fmla="*/ 397668 h 581025"/>
              <a:gd name="connsiteX8" fmla="*/ 4971157 w 5216426"/>
              <a:gd name="connsiteY8" fmla="*/ 447675 h 581025"/>
              <a:gd name="connsiteX9" fmla="*/ 5059263 w 5216426"/>
              <a:gd name="connsiteY9" fmla="*/ 447675 h 581025"/>
              <a:gd name="connsiteX10" fmla="*/ 5059263 w 5216426"/>
              <a:gd name="connsiteY10" fmla="*/ 307181 h 581025"/>
              <a:gd name="connsiteX11" fmla="*/ 5156894 w 5216426"/>
              <a:gd name="connsiteY11" fmla="*/ 307181 h 581025"/>
              <a:gd name="connsiteX12" fmla="*/ 5156894 w 5216426"/>
              <a:gd name="connsiteY12" fmla="*/ 195262 h 581025"/>
              <a:gd name="connsiteX13" fmla="*/ 5194994 w 5216426"/>
              <a:gd name="connsiteY13" fmla="*/ 195262 h 581025"/>
              <a:gd name="connsiteX14" fmla="*/ 5216426 w 5216426"/>
              <a:gd name="connsiteY14" fmla="*/ 0 h 581025"/>
              <a:gd name="connsiteX0" fmla="*/ 0 w 5290723"/>
              <a:gd name="connsiteY0" fmla="*/ 567105 h 581025"/>
              <a:gd name="connsiteX1" fmla="*/ 4031041 w 5290723"/>
              <a:gd name="connsiteY1" fmla="*/ 564356 h 581025"/>
              <a:gd name="connsiteX2" fmla="*/ 4031041 w 5290723"/>
              <a:gd name="connsiteY2" fmla="*/ 495300 h 581025"/>
              <a:gd name="connsiteX3" fmla="*/ 4531104 w 5290723"/>
              <a:gd name="connsiteY3" fmla="*/ 495300 h 581025"/>
              <a:gd name="connsiteX4" fmla="*/ 4531104 w 5290723"/>
              <a:gd name="connsiteY4" fmla="*/ 581025 h 581025"/>
              <a:gd name="connsiteX5" fmla="*/ 4766848 w 5290723"/>
              <a:gd name="connsiteY5" fmla="*/ 581025 h 581025"/>
              <a:gd name="connsiteX6" fmla="*/ 4766848 w 5290723"/>
              <a:gd name="connsiteY6" fmla="*/ 397668 h 581025"/>
              <a:gd name="connsiteX7" fmla="*/ 5045454 w 5290723"/>
              <a:gd name="connsiteY7" fmla="*/ 397668 h 581025"/>
              <a:gd name="connsiteX8" fmla="*/ 5045454 w 5290723"/>
              <a:gd name="connsiteY8" fmla="*/ 447675 h 581025"/>
              <a:gd name="connsiteX9" fmla="*/ 5133560 w 5290723"/>
              <a:gd name="connsiteY9" fmla="*/ 447675 h 581025"/>
              <a:gd name="connsiteX10" fmla="*/ 5133560 w 5290723"/>
              <a:gd name="connsiteY10" fmla="*/ 307181 h 581025"/>
              <a:gd name="connsiteX11" fmla="*/ 5231191 w 5290723"/>
              <a:gd name="connsiteY11" fmla="*/ 307181 h 581025"/>
              <a:gd name="connsiteX12" fmla="*/ 5231191 w 5290723"/>
              <a:gd name="connsiteY12" fmla="*/ 195262 h 581025"/>
              <a:gd name="connsiteX13" fmla="*/ 5269291 w 5290723"/>
              <a:gd name="connsiteY13" fmla="*/ 195262 h 581025"/>
              <a:gd name="connsiteX14" fmla="*/ 5290723 w 5290723"/>
              <a:gd name="connsiteY1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90723" h="581025">
                <a:moveTo>
                  <a:pt x="0" y="567105"/>
                </a:moveTo>
                <a:lnTo>
                  <a:pt x="4031041" y="564356"/>
                </a:lnTo>
                <a:lnTo>
                  <a:pt x="4031041" y="495300"/>
                </a:lnTo>
                <a:lnTo>
                  <a:pt x="4531104" y="495300"/>
                </a:lnTo>
                <a:lnTo>
                  <a:pt x="4531104" y="581025"/>
                </a:lnTo>
                <a:lnTo>
                  <a:pt x="4766848" y="581025"/>
                </a:lnTo>
                <a:lnTo>
                  <a:pt x="4766848" y="397668"/>
                </a:lnTo>
                <a:lnTo>
                  <a:pt x="5045454" y="397668"/>
                </a:lnTo>
                <a:lnTo>
                  <a:pt x="5045454" y="447675"/>
                </a:lnTo>
                <a:lnTo>
                  <a:pt x="5133560" y="447675"/>
                </a:lnTo>
                <a:lnTo>
                  <a:pt x="5133560" y="307181"/>
                </a:lnTo>
                <a:lnTo>
                  <a:pt x="5231191" y="307181"/>
                </a:lnTo>
                <a:lnTo>
                  <a:pt x="5231191" y="195262"/>
                </a:lnTo>
                <a:lnTo>
                  <a:pt x="5269291" y="195262"/>
                </a:lnTo>
                <a:lnTo>
                  <a:pt x="5290723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22A7CD17-DC78-47BB-987E-EC618F08065C}" type="slidenum">
              <a:rPr lang="ru-RU" sz="2800" smtClean="0">
                <a:solidFill>
                  <a:srgbClr val="ECF3FA"/>
                </a:solidFill>
              </a:rPr>
              <a:t>9</a:t>
            </a:fld>
            <a:endParaRPr lang="ru-RU" sz="2800" dirty="0">
              <a:solidFill>
                <a:srgbClr val="ECF3FA"/>
              </a:solidFill>
            </a:endParaRPr>
          </a:p>
        </p:txBody>
      </p:sp>
      <p:sp>
        <p:nvSpPr>
          <p:cNvPr id="13" name="Shape 146"/>
          <p:cNvSpPr/>
          <p:nvPr/>
        </p:nvSpPr>
        <p:spPr>
          <a:xfrm>
            <a:off x="103392" y="6324521"/>
            <a:ext cx="601980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470967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9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944" y="534309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Кафедра: Строительные материалы и изделия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Исполнитель: Горбачевских Кирилл Алексеевич, АС-456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д.т.н. проф. Черных Т.Н.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671</TotalTime>
  <Words>306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46</cp:revision>
  <dcterms:created xsi:type="dcterms:W3CDTF">2022-10-23T19:59:23Z</dcterms:created>
  <dcterms:modified xsi:type="dcterms:W3CDTF">2023-05-02T00:38:46Z</dcterms:modified>
</cp:coreProperties>
</file>