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7" r:id="rId3"/>
    <p:sldId id="270" r:id="rId4"/>
    <p:sldId id="260" r:id="rId5"/>
    <p:sldId id="258" r:id="rId6"/>
    <p:sldId id="272" r:id="rId7"/>
    <p:sldId id="271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2A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4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E24067-4450-4FA4-AF54-074F87B40905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D68DD7-9A5A-45F3-9BAA-D920FFE8C0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05135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D68DD7-9A5A-45F3-9BAA-D920FFE8C0C5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6904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8A47-BF98-44A8-8BD3-83A886C396D3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8C16E-3C4F-48BF-9B77-F26AF573BA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5234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8A47-BF98-44A8-8BD3-83A886C396D3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8C16E-3C4F-48BF-9B77-F26AF573BA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7474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8A47-BF98-44A8-8BD3-83A886C396D3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8C16E-3C4F-48BF-9B77-F26AF573BA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8539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8A47-BF98-44A8-8BD3-83A886C396D3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8C16E-3C4F-48BF-9B77-F26AF573BA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5197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8A47-BF98-44A8-8BD3-83A886C396D3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8C16E-3C4F-48BF-9B77-F26AF573BA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1896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8A47-BF98-44A8-8BD3-83A886C396D3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8C16E-3C4F-48BF-9B77-F26AF573BA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973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8A47-BF98-44A8-8BD3-83A886C396D3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8C16E-3C4F-48BF-9B77-F26AF573BA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433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8A47-BF98-44A8-8BD3-83A886C396D3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8C16E-3C4F-48BF-9B77-F26AF573BA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218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8A47-BF98-44A8-8BD3-83A886C396D3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8C16E-3C4F-48BF-9B77-F26AF573BA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312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8A47-BF98-44A8-8BD3-83A886C396D3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8C16E-3C4F-48BF-9B77-F26AF573BA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6327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8A47-BF98-44A8-8BD3-83A886C396D3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8C16E-3C4F-48BF-9B77-F26AF573BA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4546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FE8A47-BF98-44A8-8BD3-83A886C396D3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78C16E-3C4F-48BF-9B77-F26AF573BA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9571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818021" y="737935"/>
            <a:ext cx="4555958" cy="5309937"/>
          </a:xfrm>
          <a:prstGeom prst="rect">
            <a:avLst/>
          </a:prstGeom>
          <a:gradFill flip="none" rotWithShape="1">
            <a:gsLst>
              <a:gs pos="0">
                <a:srgbClr val="00B0F0"/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748837"/>
            <a:ext cx="12192000" cy="2688537"/>
          </a:xfrm>
          <a:noFill/>
          <a:ln>
            <a:noFill/>
          </a:ln>
        </p:spPr>
        <p:txBody>
          <a:bodyPr>
            <a:normAutofit fontScale="90000"/>
          </a:bodyPr>
          <a:lstStyle/>
          <a:p>
            <a:r>
              <a:rPr lang="ru-RU" sz="5400" dirty="0" smtClean="0">
                <a:solidFill>
                  <a:srgbClr val="2B2A29"/>
                </a:solidFill>
                <a:latin typeface="Montserrat SemiBold" panose="00000700000000000000" pitchFamily="50" charset="-52"/>
              </a:rPr>
              <a:t>КОМНАТА </a:t>
            </a:r>
            <a:br>
              <a:rPr lang="ru-RU" sz="5400" dirty="0" smtClean="0">
                <a:solidFill>
                  <a:srgbClr val="2B2A29"/>
                </a:solidFill>
                <a:latin typeface="Montserrat SemiBold" panose="00000700000000000000" pitchFamily="50" charset="-52"/>
              </a:rPr>
            </a:br>
            <a:r>
              <a:rPr lang="ru-RU" sz="5400" dirty="0" smtClean="0">
                <a:solidFill>
                  <a:srgbClr val="2B2A29"/>
                </a:solidFill>
                <a:latin typeface="Montserrat SemiBold" panose="00000700000000000000" pitchFamily="50" charset="-52"/>
              </a:rPr>
              <a:t>САМОСТОЯТЕЛЬНОЙ МЕДИЦИНСКОЙ ПОМОЩИ</a:t>
            </a:r>
            <a:br>
              <a:rPr lang="ru-RU" sz="5400" dirty="0" smtClean="0">
                <a:solidFill>
                  <a:srgbClr val="2B2A29"/>
                </a:solidFill>
                <a:latin typeface="Montserrat SemiBold" panose="00000700000000000000" pitchFamily="50" charset="-52"/>
              </a:rPr>
            </a:br>
            <a:r>
              <a:rPr lang="ru-RU" sz="5400" dirty="0" smtClean="0">
                <a:solidFill>
                  <a:srgbClr val="2B2A29"/>
                </a:solidFill>
                <a:latin typeface="Montserrat SemiBold" panose="00000700000000000000" pitchFamily="50" charset="-52"/>
              </a:rPr>
              <a:t>В УНИВЕРСИТЕТЕ</a:t>
            </a:r>
            <a:endParaRPr lang="ru-RU" sz="5400" dirty="0">
              <a:solidFill>
                <a:srgbClr val="2B2A29"/>
              </a:solidFill>
              <a:latin typeface="Montserrat SemiBold" panose="00000700000000000000" pitchFamily="50" charset="-52"/>
            </a:endParaRPr>
          </a:p>
        </p:txBody>
      </p:sp>
      <p:sp>
        <p:nvSpPr>
          <p:cNvPr id="9" name="Прямоугольник 8"/>
          <p:cNvSpPr/>
          <p:nvPr/>
        </p:nvSpPr>
        <p:spPr>
          <a:xfrm rot="16200000">
            <a:off x="3818021" y="-1860886"/>
            <a:ext cx="4555958" cy="10507581"/>
          </a:xfrm>
          <a:prstGeom prst="rect">
            <a:avLst/>
          </a:prstGeom>
          <a:noFill/>
          <a:ln w="57150">
            <a:solidFill>
              <a:srgbClr val="2B2A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3495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Прямоугольник 21"/>
          <p:cNvSpPr/>
          <p:nvPr/>
        </p:nvSpPr>
        <p:spPr>
          <a:xfrm rot="16200000">
            <a:off x="4334461" y="3738561"/>
            <a:ext cx="1216543" cy="1320486"/>
          </a:xfrm>
          <a:prstGeom prst="rect">
            <a:avLst/>
          </a:prstGeom>
          <a:noFill/>
          <a:ln w="57150">
            <a:solidFill>
              <a:srgbClr val="2B2A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4110541" y="3628070"/>
            <a:ext cx="1202648" cy="1171073"/>
          </a:xfrm>
          <a:prstGeom prst="rect">
            <a:avLst/>
          </a:prstGeom>
          <a:gradFill flip="none" rotWithShape="1">
            <a:gsLst>
              <a:gs pos="0">
                <a:srgbClr val="00B0F0"/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1748589" cy="6858000"/>
          </a:xfrm>
          <a:prstGeom prst="rect">
            <a:avLst/>
          </a:prstGeom>
          <a:gradFill flip="none" rotWithShape="1">
            <a:gsLst>
              <a:gs pos="0">
                <a:srgbClr val="00B0F0"/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 rot="16200000">
            <a:off x="-1030725" y="2193577"/>
            <a:ext cx="4555958" cy="1810751"/>
          </a:xfrm>
          <a:prstGeom prst="rect">
            <a:avLst/>
          </a:prstGeom>
          <a:noFill/>
          <a:ln w="57150">
            <a:solidFill>
              <a:srgbClr val="2B2A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 rot="16200000">
            <a:off x="-1030725" y="2193577"/>
            <a:ext cx="4555960" cy="18107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600" dirty="0" smtClean="0">
                <a:solidFill>
                  <a:srgbClr val="2B2A29"/>
                </a:solidFill>
                <a:latin typeface="Montserrat SemiBold" panose="00000700000000000000" pitchFamily="50" charset="-52"/>
              </a:rPr>
              <a:t>АКТУАЛЬНОСТЬ</a:t>
            </a:r>
            <a:endParaRPr lang="ru-RU" sz="3600" dirty="0">
              <a:solidFill>
                <a:srgbClr val="2B2A29"/>
              </a:solidFill>
              <a:latin typeface="Montserrat SemiBold" panose="00000700000000000000" pitchFamily="50" charset="-52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4733278" y="4085423"/>
            <a:ext cx="1359652" cy="40080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>
                <a:latin typeface="Montserrat SemiBold" panose="00000700000000000000" pitchFamily="50" charset="-52"/>
              </a:rPr>
              <a:t>%</a:t>
            </a:r>
            <a:r>
              <a:rPr lang="ru-RU" sz="2800" dirty="0" smtClean="0">
                <a:latin typeface="Montserrat SemiBold" panose="00000700000000000000" pitchFamily="50" charset="-52"/>
              </a:rPr>
              <a:t> </a:t>
            </a:r>
            <a:br>
              <a:rPr lang="ru-RU" sz="2800" dirty="0" smtClean="0">
                <a:latin typeface="Montserrat SemiBold" panose="00000700000000000000" pitchFamily="50" charset="-52"/>
              </a:rPr>
            </a:br>
            <a:endParaRPr lang="ru-RU" sz="2800" dirty="0">
              <a:latin typeface="Montserrat SemiBold" panose="00000700000000000000" pitchFamily="50" charset="-52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4159439" y="4458932"/>
            <a:ext cx="842211" cy="548144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6600" dirty="0" smtClean="0">
                <a:latin typeface="Montserrat SemiBold" panose="00000700000000000000" pitchFamily="50" charset="-52"/>
              </a:rPr>
              <a:t>5 </a:t>
            </a:r>
            <a:br>
              <a:rPr lang="ru-RU" sz="6600" dirty="0" smtClean="0">
                <a:latin typeface="Montserrat SemiBold" panose="00000700000000000000" pitchFamily="50" charset="-52"/>
              </a:rPr>
            </a:br>
            <a:endParaRPr lang="ru-RU" sz="6600" dirty="0">
              <a:latin typeface="Montserrat SemiBold" panose="00000700000000000000" pitchFamily="50" charset="-52"/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5889992" y="3588692"/>
            <a:ext cx="6087113" cy="2836767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dirty="0" smtClean="0">
                <a:solidFill>
                  <a:srgbClr val="2B2A29"/>
                </a:solidFill>
                <a:latin typeface="Montserrat Light" panose="00000400000000000000" pitchFamily="50" charset="-52"/>
              </a:rPr>
              <a:t>Студентов нуждаются в периодической медицинской помощи, которые они могут обеспечить себе самостоятельно при наличии необходимых</a:t>
            </a:r>
          </a:p>
          <a:p>
            <a:r>
              <a:rPr lang="ru-RU" sz="2400" dirty="0">
                <a:solidFill>
                  <a:srgbClr val="2B2A29"/>
                </a:solidFill>
                <a:latin typeface="Montserrat Light" panose="00000400000000000000" pitchFamily="50" charset="-52"/>
              </a:rPr>
              <a:t>у</a:t>
            </a:r>
            <a:r>
              <a:rPr lang="ru-RU" sz="2400" dirty="0" smtClean="0">
                <a:solidFill>
                  <a:srgbClr val="2B2A29"/>
                </a:solidFill>
                <a:latin typeface="Montserrat Light" panose="00000400000000000000" pitchFamily="50" charset="-52"/>
              </a:rPr>
              <a:t>словий (диабет, астма и прочие болезни)</a:t>
            </a:r>
            <a:r>
              <a:rPr lang="ru-RU" sz="2800" dirty="0" smtClean="0">
                <a:solidFill>
                  <a:srgbClr val="2B2A29"/>
                </a:solidFill>
                <a:latin typeface="Montserrat SemiBold" panose="00000700000000000000" pitchFamily="50" charset="-52"/>
              </a:rPr>
              <a:t/>
            </a:r>
            <a:br>
              <a:rPr lang="ru-RU" sz="2800" dirty="0" smtClean="0">
                <a:solidFill>
                  <a:srgbClr val="2B2A29"/>
                </a:solidFill>
                <a:latin typeface="Montserrat SemiBold" panose="00000700000000000000" pitchFamily="50" charset="-52"/>
              </a:rPr>
            </a:br>
            <a:endParaRPr lang="ru-RU" sz="2800" dirty="0">
              <a:solidFill>
                <a:srgbClr val="2B2A29"/>
              </a:solidFill>
              <a:latin typeface="Montserrat SemiBold" panose="00000700000000000000" pitchFamily="50" charset="-52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956190" y="615841"/>
            <a:ext cx="8626209" cy="245356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ru-RU" sz="4000" dirty="0">
                <a:solidFill>
                  <a:srgbClr val="2B2A29"/>
                </a:solidFill>
                <a:latin typeface="Montserrat SemiBold" panose="00000700000000000000" pitchFamily="50" charset="-52"/>
                <a:ea typeface="+mj-ea"/>
                <a:cs typeface="+mj-cs"/>
              </a:rPr>
              <a:t>Здоровье учащихся </a:t>
            </a:r>
            <a:endParaRPr lang="ru-RU" sz="4000" dirty="0" smtClean="0">
              <a:solidFill>
                <a:srgbClr val="2B2A29"/>
              </a:solidFill>
              <a:latin typeface="Montserrat SemiBold" panose="00000700000000000000" pitchFamily="50" charset="-52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ru-RU" sz="4000" dirty="0" smtClean="0">
                <a:solidFill>
                  <a:srgbClr val="2B2A29"/>
                </a:solidFill>
                <a:latin typeface="Montserrat SemiBold" panose="00000700000000000000" pitchFamily="50" charset="-52"/>
                <a:ea typeface="+mj-ea"/>
                <a:cs typeface="+mj-cs"/>
              </a:rPr>
              <a:t>в </a:t>
            </a:r>
            <a:r>
              <a:rPr lang="ru-RU" sz="4000" dirty="0">
                <a:solidFill>
                  <a:srgbClr val="2B2A29"/>
                </a:solidFill>
                <a:latin typeface="Montserrat SemiBold" panose="00000700000000000000" pitchFamily="50" charset="-52"/>
                <a:ea typeface="+mj-ea"/>
                <a:cs typeface="+mj-cs"/>
              </a:rPr>
              <a:t>настоящее время является </a:t>
            </a:r>
            <a:endParaRPr lang="ru-RU" sz="4000" dirty="0" smtClean="0">
              <a:solidFill>
                <a:srgbClr val="2B2A29"/>
              </a:solidFill>
              <a:latin typeface="Montserrat SemiBold" panose="00000700000000000000" pitchFamily="50" charset="-52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ru-RU" sz="4000" dirty="0" smtClean="0">
                <a:solidFill>
                  <a:srgbClr val="2B2A29"/>
                </a:solidFill>
                <a:latin typeface="Montserrat SemiBold" panose="00000700000000000000" pitchFamily="50" charset="-52"/>
                <a:ea typeface="+mj-ea"/>
                <a:cs typeface="+mj-cs"/>
              </a:rPr>
              <a:t>социально-значимым </a:t>
            </a:r>
            <a:r>
              <a:rPr lang="ru-RU" sz="4000" dirty="0">
                <a:solidFill>
                  <a:srgbClr val="2B2A29"/>
                </a:solidFill>
                <a:latin typeface="Montserrat SemiBold" panose="00000700000000000000" pitchFamily="50" charset="-52"/>
                <a:ea typeface="+mj-ea"/>
                <a:cs typeface="+mj-cs"/>
              </a:rPr>
              <a:t>показателем</a:t>
            </a:r>
          </a:p>
        </p:txBody>
      </p:sp>
    </p:spTree>
    <p:extLst>
      <p:ext uri="{BB962C8B-B14F-4D97-AF65-F5344CB8AC3E}">
        <p14:creationId xmlns:p14="http://schemas.microsoft.com/office/powerpoint/2010/main" val="297102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рямоугольник 23"/>
          <p:cNvSpPr/>
          <p:nvPr/>
        </p:nvSpPr>
        <p:spPr>
          <a:xfrm rot="16200000">
            <a:off x="806081" y="5620430"/>
            <a:ext cx="934386" cy="1014221"/>
          </a:xfrm>
          <a:prstGeom prst="rect">
            <a:avLst/>
          </a:prstGeom>
          <a:noFill/>
          <a:ln w="57150">
            <a:solidFill>
              <a:srgbClr val="2B2A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 rot="16200000">
            <a:off x="823464" y="4042079"/>
            <a:ext cx="934386" cy="1014221"/>
          </a:xfrm>
          <a:prstGeom prst="rect">
            <a:avLst/>
          </a:prstGeom>
          <a:noFill/>
          <a:ln w="57150">
            <a:solidFill>
              <a:srgbClr val="2B2A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 rot="16200000">
            <a:off x="823464" y="2406360"/>
            <a:ext cx="934386" cy="1014221"/>
          </a:xfrm>
          <a:prstGeom prst="rect">
            <a:avLst/>
          </a:prstGeom>
          <a:noFill/>
          <a:ln w="57150">
            <a:solidFill>
              <a:srgbClr val="2B2A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636770" y="2324015"/>
            <a:ext cx="964602" cy="939277"/>
          </a:xfrm>
          <a:prstGeom prst="rect">
            <a:avLst/>
          </a:prstGeom>
          <a:gradFill flip="none" rotWithShape="1">
            <a:gsLst>
              <a:gs pos="0">
                <a:srgbClr val="00B0F0"/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038598" y="2339471"/>
            <a:ext cx="6800602" cy="108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ru-RU" sz="2400" dirty="0">
                <a:solidFill>
                  <a:srgbClr val="2B2A29"/>
                </a:solidFill>
                <a:latin typeface="Montserrat Light" panose="00000400000000000000" pitchFamily="50" charset="-52"/>
                <a:ea typeface="+mj-ea"/>
                <a:cs typeface="+mj-cs"/>
              </a:rPr>
              <a:t> Необходимые </a:t>
            </a:r>
            <a:r>
              <a:rPr lang="ru-RU" sz="2400" dirty="0" smtClean="0">
                <a:solidFill>
                  <a:srgbClr val="2B2A29"/>
                </a:solidFill>
                <a:latin typeface="Montserrat Light" panose="00000400000000000000" pitchFamily="50" charset="-52"/>
                <a:ea typeface="+mj-ea"/>
                <a:cs typeface="+mj-cs"/>
              </a:rPr>
              <a:t>инструменты и материалы</a:t>
            </a:r>
            <a:endParaRPr lang="ru-RU" sz="2400" dirty="0">
              <a:solidFill>
                <a:srgbClr val="2B2A29"/>
              </a:solidFill>
              <a:latin typeface="Montserrat Light" panose="00000400000000000000" pitchFamily="50" charset="-52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ru-RU" sz="2400" dirty="0" smtClean="0">
                <a:solidFill>
                  <a:srgbClr val="2B2A29"/>
                </a:solidFill>
                <a:latin typeface="Montserrat Light" panose="00000400000000000000" pitchFamily="50" charset="-52"/>
                <a:ea typeface="+mj-ea"/>
                <a:cs typeface="+mj-cs"/>
              </a:rPr>
              <a:t>(шприцы</a:t>
            </a:r>
            <a:r>
              <a:rPr lang="ru-RU" sz="2400" dirty="0">
                <a:solidFill>
                  <a:srgbClr val="2B2A29"/>
                </a:solidFill>
                <a:latin typeface="Montserrat Light" panose="00000400000000000000" pitchFamily="50" charset="-52"/>
                <a:ea typeface="+mj-ea"/>
                <a:cs typeface="+mj-cs"/>
              </a:rPr>
              <a:t>, </a:t>
            </a:r>
            <a:r>
              <a:rPr lang="ru-RU" sz="2400" dirty="0" smtClean="0">
                <a:solidFill>
                  <a:srgbClr val="2B2A29"/>
                </a:solidFill>
                <a:latin typeface="Montserrat Light" panose="00000400000000000000" pitchFamily="50" charset="-52"/>
                <a:ea typeface="+mj-ea"/>
                <a:cs typeface="+mj-cs"/>
              </a:rPr>
              <a:t>глюкометр</a:t>
            </a:r>
            <a:r>
              <a:rPr lang="ru-RU" sz="2400" dirty="0">
                <a:solidFill>
                  <a:srgbClr val="2B2A29"/>
                </a:solidFill>
                <a:latin typeface="Montserrat Light" panose="00000400000000000000" pitchFamily="50" charset="-52"/>
                <a:ea typeface="+mj-ea"/>
                <a:cs typeface="+mj-cs"/>
              </a:rPr>
              <a:t>, набор </a:t>
            </a:r>
            <a:r>
              <a:rPr lang="ru-RU" sz="2400" dirty="0" smtClean="0">
                <a:solidFill>
                  <a:srgbClr val="2B2A29"/>
                </a:solidFill>
                <a:latin typeface="Montserrat Light" panose="00000400000000000000" pitchFamily="50" charset="-52"/>
                <a:ea typeface="+mj-ea"/>
                <a:cs typeface="+mj-cs"/>
              </a:rPr>
              <a:t>тест-полосок, дезинфицирующие средства)</a:t>
            </a:r>
            <a:r>
              <a:rPr lang="ru-RU" sz="2400" dirty="0">
                <a:solidFill>
                  <a:srgbClr val="2B2A29"/>
                </a:solidFill>
                <a:latin typeface="Montserrat Light" panose="00000400000000000000" pitchFamily="50" charset="-52"/>
                <a:ea typeface="+mj-ea"/>
                <a:cs typeface="+mj-cs"/>
              </a:rPr>
              <a:t> </a:t>
            </a:r>
            <a:endParaRPr lang="ru-RU" sz="2400" dirty="0" smtClean="0">
              <a:solidFill>
                <a:srgbClr val="2B2A29"/>
              </a:solidFill>
              <a:latin typeface="Montserrat Light" panose="00000400000000000000" pitchFamily="50" charset="-52"/>
              <a:ea typeface="+mj-ea"/>
              <a:cs typeface="+mj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411326" y="0"/>
            <a:ext cx="1816454" cy="6858000"/>
          </a:xfrm>
          <a:prstGeom prst="rect">
            <a:avLst/>
          </a:prstGeom>
          <a:gradFill flip="none" rotWithShape="1">
            <a:gsLst>
              <a:gs pos="0">
                <a:srgbClr val="00B0F0"/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rot="16200000">
            <a:off x="8887692" y="2957128"/>
            <a:ext cx="3584199" cy="1411386"/>
          </a:xfrm>
          <a:prstGeom prst="rect">
            <a:avLst/>
          </a:prstGeom>
          <a:noFill/>
          <a:ln w="57150">
            <a:solidFill>
              <a:srgbClr val="2B2A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233" y="2441385"/>
            <a:ext cx="726556" cy="704539"/>
          </a:xfrm>
          <a:prstGeom prst="rect">
            <a:avLst/>
          </a:prstGeom>
        </p:spPr>
      </p:pic>
      <p:sp>
        <p:nvSpPr>
          <p:cNvPr id="14" name="Заголовок 1"/>
          <p:cNvSpPr>
            <a:spLocks noGrp="1"/>
          </p:cNvSpPr>
          <p:nvPr>
            <p:ph type="title"/>
          </p:nvPr>
        </p:nvSpPr>
        <p:spPr>
          <a:xfrm rot="5400000">
            <a:off x="9113531" y="3210601"/>
            <a:ext cx="3542114" cy="94652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ru-RU" sz="3600" dirty="0" smtClean="0">
                <a:latin typeface="Montserrat SemiBold" panose="00000700000000000000" pitchFamily="50" charset="-52"/>
              </a:rPr>
              <a:t>ИДЕЯ</a:t>
            </a:r>
            <a:endParaRPr lang="ru-RU" sz="3600" dirty="0">
              <a:latin typeface="Montserrat SemiBold" panose="00000700000000000000" pitchFamily="50" charset="-52"/>
            </a:endParaRPr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540431" y="454827"/>
            <a:ext cx="9553111" cy="181294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defPPr>
              <a:defRPr lang="ru-RU"/>
            </a:defPPr>
            <a:lvl1pPr>
              <a:lnSpc>
                <a:spcPct val="90000"/>
              </a:lnSpc>
              <a:spcBef>
                <a:spcPct val="0"/>
              </a:spcBef>
              <a:defRPr sz="3600">
                <a:solidFill>
                  <a:srgbClr val="2B2A29"/>
                </a:solidFill>
                <a:latin typeface="Montserrat SemiBold" panose="00000700000000000000" pitchFamily="50" charset="-52"/>
                <a:ea typeface="+mj-ea"/>
                <a:cs typeface="+mj-cs"/>
              </a:defRPr>
            </a:lvl1pPr>
          </a:lstStyle>
          <a:p>
            <a:r>
              <a:rPr lang="ru-RU" dirty="0"/>
              <a:t>СОЗДАНИЕ </a:t>
            </a:r>
            <a:r>
              <a:rPr lang="ru-RU" dirty="0" smtClean="0"/>
              <a:t>ЧИСТОЙ </a:t>
            </a:r>
            <a:r>
              <a:rPr lang="ru-RU" dirty="0"/>
              <a:t>КОМНАТЫ </a:t>
            </a:r>
            <a:r>
              <a:rPr lang="ru-RU" dirty="0" smtClean="0"/>
              <a:t>В СТЕНАХ УНИВЕРСИТЕТА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038597" y="4089403"/>
            <a:ext cx="6608097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ru-RU" dirty="0" smtClean="0">
                <a:solidFill>
                  <a:srgbClr val="333333"/>
                </a:solidFill>
                <a:latin typeface="Istok Web"/>
              </a:rPr>
              <a:t> </a:t>
            </a:r>
            <a:r>
              <a:rPr lang="ru-RU" sz="2400" dirty="0" smtClean="0">
                <a:solidFill>
                  <a:srgbClr val="2B2A29"/>
                </a:solidFill>
                <a:latin typeface="Montserrat Light" panose="00000400000000000000" pitchFamily="50" charset="-52"/>
                <a:ea typeface="+mj-ea"/>
                <a:cs typeface="+mj-cs"/>
              </a:rPr>
              <a:t>Лекарственные препараты по </a:t>
            </a:r>
            <a:r>
              <a:rPr lang="ru-RU" sz="2400" dirty="0">
                <a:solidFill>
                  <a:srgbClr val="2B2A29"/>
                </a:solidFill>
                <a:latin typeface="Montserrat Light" panose="00000400000000000000" pitchFamily="50" charset="-52"/>
              </a:rPr>
              <a:t>запросу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ru-RU" sz="2400" dirty="0" smtClean="0">
                <a:solidFill>
                  <a:srgbClr val="2B2A29"/>
                </a:solidFill>
                <a:latin typeface="Montserrat Light" panose="00000400000000000000" pitchFamily="50" charset="-52"/>
                <a:ea typeface="+mj-ea"/>
                <a:cs typeface="+mj-cs"/>
              </a:rPr>
              <a:t> (инсулин, беродуал</a:t>
            </a:r>
            <a:r>
              <a:rPr lang="ru-RU" sz="2400" dirty="0">
                <a:solidFill>
                  <a:srgbClr val="2B2A29"/>
                </a:solidFill>
                <a:latin typeface="Montserrat Light" panose="00000400000000000000" pitchFamily="50" charset="-52"/>
                <a:ea typeface="+mj-ea"/>
                <a:cs typeface="+mj-cs"/>
              </a:rPr>
              <a:t> </a:t>
            </a:r>
            <a:r>
              <a:rPr lang="ru-RU" sz="2400" dirty="0" smtClean="0">
                <a:solidFill>
                  <a:srgbClr val="2B2A29"/>
                </a:solidFill>
                <a:latin typeface="Montserrat Light" panose="00000400000000000000" pitchFamily="50" charset="-52"/>
                <a:ea typeface="+mj-ea"/>
                <a:cs typeface="+mj-cs"/>
              </a:rPr>
              <a:t>и прочие)</a:t>
            </a:r>
            <a:r>
              <a:rPr lang="ru-RU" sz="2400" dirty="0">
                <a:solidFill>
                  <a:srgbClr val="2B2A29"/>
                </a:solidFill>
                <a:latin typeface="Montserrat Light" panose="00000400000000000000" pitchFamily="50" charset="-52"/>
                <a:ea typeface="+mj-ea"/>
                <a:cs typeface="+mj-cs"/>
              </a:rPr>
              <a:t> 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457795" y="1611242"/>
            <a:ext cx="6096000" cy="42473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ru-RU" dirty="0">
                <a:solidFill>
                  <a:srgbClr val="333333"/>
                </a:solidFill>
                <a:latin typeface="Istok Web"/>
              </a:rPr>
              <a:t> </a:t>
            </a:r>
            <a:r>
              <a:rPr lang="ru-RU" sz="2400" dirty="0" smtClean="0">
                <a:solidFill>
                  <a:srgbClr val="2B2A29"/>
                </a:solidFill>
                <a:latin typeface="Montserrat Light" panose="00000400000000000000" pitchFamily="50" charset="-52"/>
                <a:ea typeface="+mj-ea"/>
                <a:cs typeface="+mj-cs"/>
              </a:rPr>
              <a:t>где будут присутствовать:</a:t>
            </a:r>
            <a:endParaRPr lang="ru-RU" sz="2400" dirty="0">
              <a:solidFill>
                <a:srgbClr val="2B2A29"/>
              </a:solidFill>
              <a:latin typeface="Montserrat Light" panose="00000400000000000000" pitchFamily="50" charset="-52"/>
              <a:ea typeface="+mj-ea"/>
              <a:cs typeface="+mj-cs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33938" y="3907256"/>
            <a:ext cx="964602" cy="939277"/>
          </a:xfrm>
          <a:prstGeom prst="rect">
            <a:avLst/>
          </a:prstGeom>
          <a:gradFill flip="none" rotWithShape="1">
            <a:gsLst>
              <a:gs pos="0">
                <a:srgbClr val="00B0F0"/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633938" y="5490497"/>
            <a:ext cx="964602" cy="939277"/>
          </a:xfrm>
          <a:prstGeom prst="rect">
            <a:avLst/>
          </a:prstGeom>
          <a:gradFill flip="none" rotWithShape="1">
            <a:gsLst>
              <a:gs pos="0">
                <a:srgbClr val="00B0F0"/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Объект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867" y="5592107"/>
            <a:ext cx="726556" cy="720924"/>
          </a:xfrm>
          <a:prstGeom prst="rect">
            <a:avLst/>
          </a:prstGeom>
          <a:solidFill>
            <a:schemeClr val="bg1">
              <a:alpha val="7000"/>
            </a:schemeClr>
          </a:solidFill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894" y="4109609"/>
            <a:ext cx="711529" cy="611246"/>
          </a:xfrm>
          <a:prstGeom prst="rect">
            <a:avLst/>
          </a:prstGeom>
        </p:spPr>
      </p:pic>
      <p:sp>
        <p:nvSpPr>
          <p:cNvPr id="25" name="Прямоугольник 24"/>
          <p:cNvSpPr/>
          <p:nvPr/>
        </p:nvSpPr>
        <p:spPr>
          <a:xfrm>
            <a:off x="1985287" y="5660347"/>
            <a:ext cx="6096000" cy="75713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ru-RU" dirty="0">
                <a:solidFill>
                  <a:srgbClr val="333333"/>
                </a:solidFill>
                <a:latin typeface="Istok Web"/>
              </a:rPr>
              <a:t> </a:t>
            </a:r>
            <a:r>
              <a:rPr lang="ru-RU" sz="2400" dirty="0" smtClean="0">
                <a:solidFill>
                  <a:srgbClr val="2B2A29"/>
                </a:solidFill>
                <a:latin typeface="Montserrat Light" panose="00000400000000000000" pitchFamily="50" charset="-52"/>
                <a:ea typeface="+mj-ea"/>
                <a:cs typeface="+mj-cs"/>
              </a:rPr>
              <a:t>Холодильник для хранения определённого вида препаратов</a:t>
            </a:r>
            <a:r>
              <a:rPr lang="ru-RU" sz="2400" dirty="0">
                <a:solidFill>
                  <a:srgbClr val="2B2A29"/>
                </a:solidFill>
                <a:latin typeface="Montserrat Light" panose="00000400000000000000" pitchFamily="50" charset="-52"/>
                <a:ea typeface="+mj-ea"/>
                <a:cs typeface="+mj-cs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42963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1378424" cy="6858000"/>
          </a:xfrm>
          <a:prstGeom prst="rect">
            <a:avLst/>
          </a:prstGeom>
          <a:gradFill flip="none" rotWithShape="1">
            <a:gsLst>
              <a:gs pos="0">
                <a:srgbClr val="00B0F0"/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rot="16200000">
            <a:off x="-1146149" y="3193484"/>
            <a:ext cx="4297399" cy="1411386"/>
          </a:xfrm>
          <a:prstGeom prst="rect">
            <a:avLst/>
          </a:prstGeom>
          <a:noFill/>
          <a:ln w="57150">
            <a:solidFill>
              <a:srgbClr val="2B2A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"/>
          <p:cNvSpPr>
            <a:spLocks noGrp="1"/>
          </p:cNvSpPr>
          <p:nvPr>
            <p:ph type="title"/>
          </p:nvPr>
        </p:nvSpPr>
        <p:spPr>
          <a:xfrm rot="16200000" flipH="1">
            <a:off x="-1232392" y="3460696"/>
            <a:ext cx="4227837" cy="94652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ru-RU" sz="3600" dirty="0" smtClean="0">
                <a:latin typeface="Montserrat SemiBold" panose="00000700000000000000" pitchFamily="50" charset="-52"/>
              </a:rPr>
              <a:t>ИДЕЯ</a:t>
            </a:r>
            <a:endParaRPr lang="ru-RU" sz="3600" dirty="0">
              <a:latin typeface="Montserrat SemiBold" panose="00000700000000000000" pitchFamily="50" charset="-52"/>
            </a:endParaRPr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2321708" y="763685"/>
            <a:ext cx="5989970" cy="78280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defPPr>
              <a:defRPr lang="ru-RU"/>
            </a:defPPr>
            <a:lvl1pPr>
              <a:lnSpc>
                <a:spcPct val="90000"/>
              </a:lnSpc>
              <a:spcBef>
                <a:spcPct val="0"/>
              </a:spcBef>
              <a:defRPr sz="3600">
                <a:solidFill>
                  <a:srgbClr val="2B2A29"/>
                </a:solidFill>
                <a:latin typeface="Montserrat SemiBold" panose="00000700000000000000" pitchFamily="50" charset="-52"/>
                <a:ea typeface="+mj-ea"/>
                <a:cs typeface="+mj-cs"/>
              </a:defRPr>
            </a:lvl1pPr>
          </a:lstStyle>
          <a:p>
            <a:r>
              <a:rPr lang="ru-RU" sz="4000" dirty="0" smtClean="0"/>
              <a:t>ДОСТУП К КОМНАТЕ</a:t>
            </a:r>
            <a:r>
              <a:rPr lang="ru-RU" sz="4000" dirty="0"/>
              <a:t/>
            </a:r>
            <a:br>
              <a:rPr lang="ru-RU" sz="4000" dirty="0"/>
            </a:br>
            <a:endParaRPr lang="ru-RU" sz="4000" dirty="0"/>
          </a:p>
        </p:txBody>
      </p:sp>
      <p:pic>
        <p:nvPicPr>
          <p:cNvPr id="31" name="Рисунок 3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74246" y="4469055"/>
            <a:ext cx="607140" cy="607140"/>
          </a:xfrm>
          <a:prstGeom prst="rect">
            <a:avLst/>
          </a:prstGeom>
        </p:spPr>
      </p:pic>
      <p:sp>
        <p:nvSpPr>
          <p:cNvPr id="33" name="Прямоугольник 32"/>
          <p:cNvSpPr/>
          <p:nvPr/>
        </p:nvSpPr>
        <p:spPr>
          <a:xfrm>
            <a:off x="6986886" y="1691726"/>
            <a:ext cx="434450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ru-RU" sz="2400" dirty="0" smtClean="0">
                <a:solidFill>
                  <a:srgbClr val="2B2A29"/>
                </a:solidFill>
                <a:latin typeface="Montserrat Light" panose="00000400000000000000" pitchFamily="50" charset="-52"/>
                <a:ea typeface="+mj-ea"/>
                <a:cs typeface="+mj-cs"/>
              </a:rPr>
              <a:t>Создание опроса при поступлении о наличии необходимости доступа к комнате (прикрепление справок)</a:t>
            </a:r>
            <a:endParaRPr lang="ru-RU" sz="2400" dirty="0">
              <a:solidFill>
                <a:srgbClr val="2B2A29"/>
              </a:solidFill>
              <a:latin typeface="Montserrat Light" panose="00000400000000000000" pitchFamily="50" charset="-52"/>
              <a:ea typeface="+mj-ea"/>
              <a:cs typeface="+mj-cs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6211038" y="3593149"/>
            <a:ext cx="422767" cy="411667"/>
          </a:xfrm>
          <a:prstGeom prst="rect">
            <a:avLst/>
          </a:prstGeom>
          <a:gradFill flip="none" rotWithShape="1">
            <a:gsLst>
              <a:gs pos="0">
                <a:srgbClr val="00B0F0"/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6986886" y="3541012"/>
            <a:ext cx="4561147" cy="108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ru-RU" sz="2400" dirty="0" smtClean="0">
                <a:solidFill>
                  <a:srgbClr val="2B2A29"/>
                </a:solidFill>
                <a:latin typeface="Montserrat Light" panose="00000400000000000000" pitchFamily="50" charset="-52"/>
                <a:ea typeface="+mj-ea"/>
                <a:cs typeface="+mj-cs"/>
              </a:rPr>
              <a:t>Оформление индивидуального магнитного ключа </a:t>
            </a:r>
            <a:endParaRPr lang="ru-RU" sz="2400" dirty="0">
              <a:solidFill>
                <a:srgbClr val="2B2A29"/>
              </a:solidFill>
              <a:latin typeface="Montserrat Light" panose="00000400000000000000" pitchFamily="50" charset="-52"/>
              <a:ea typeface="+mj-ea"/>
              <a:cs typeface="+mj-cs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6211038" y="1750477"/>
            <a:ext cx="422767" cy="411667"/>
          </a:xfrm>
          <a:prstGeom prst="rect">
            <a:avLst/>
          </a:prstGeom>
          <a:gradFill flip="none" rotWithShape="1">
            <a:gsLst>
              <a:gs pos="0">
                <a:srgbClr val="00B0F0"/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6986886" y="4839421"/>
            <a:ext cx="479368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ru-RU" sz="2400" dirty="0" smtClean="0">
                <a:solidFill>
                  <a:srgbClr val="2B2A29"/>
                </a:solidFill>
                <a:latin typeface="Montserrat Light" panose="00000400000000000000" pitchFamily="50" charset="-52"/>
                <a:ea typeface="+mj-ea"/>
                <a:cs typeface="+mj-cs"/>
              </a:rPr>
              <a:t>После использования комнаты студент отмечается в журнале (при наличии финансирования в приложении) </a:t>
            </a:r>
            <a:endParaRPr lang="ru-RU" sz="2400" dirty="0">
              <a:solidFill>
                <a:srgbClr val="2B2A29"/>
              </a:solidFill>
              <a:latin typeface="Montserrat Light" panose="00000400000000000000" pitchFamily="50" charset="-52"/>
              <a:ea typeface="+mj-ea"/>
              <a:cs typeface="+mj-cs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6211037" y="4870361"/>
            <a:ext cx="422767" cy="411667"/>
          </a:xfrm>
          <a:prstGeom prst="rect">
            <a:avLst/>
          </a:prstGeom>
          <a:gradFill flip="none" rotWithShape="1">
            <a:gsLst>
              <a:gs pos="0">
                <a:srgbClr val="00B0F0"/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>
            <a:off x="2321708" y="1739852"/>
            <a:ext cx="422767" cy="4308025"/>
          </a:xfrm>
          <a:prstGeom prst="rect">
            <a:avLst/>
          </a:prstGeom>
          <a:gradFill flip="none" rotWithShape="1">
            <a:gsLst>
              <a:gs pos="0">
                <a:srgbClr val="00B0F0"/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Прямоугольник 45"/>
          <p:cNvSpPr/>
          <p:nvPr/>
        </p:nvSpPr>
        <p:spPr>
          <a:xfrm>
            <a:off x="2921512" y="1700115"/>
            <a:ext cx="2852106" cy="44135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ru-RU" sz="2400" dirty="0" smtClean="0">
                <a:solidFill>
                  <a:srgbClr val="2B2A29"/>
                </a:solidFill>
                <a:latin typeface="Montserrat Light" panose="00000400000000000000" pitchFamily="50" charset="-52"/>
                <a:ea typeface="+mj-ea"/>
                <a:cs typeface="+mj-cs"/>
              </a:rPr>
              <a:t>На двери расположить камеру наблюдения для предотвращения случаев кражи. Внутри избежать установку камеры для наличия личного пространства.</a:t>
            </a:r>
            <a:endParaRPr lang="ru-RU" sz="2400" dirty="0">
              <a:solidFill>
                <a:srgbClr val="2B2A29"/>
              </a:solidFill>
              <a:latin typeface="Montserrat Light" panose="00000400000000000000" pitchFamily="50" charset="-52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30172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672126" y="-2"/>
            <a:ext cx="2519875" cy="6948195"/>
          </a:xfrm>
          <a:prstGeom prst="rect">
            <a:avLst/>
          </a:prstGeom>
          <a:gradFill flip="none" rotWithShape="1">
            <a:gsLst>
              <a:gs pos="0">
                <a:srgbClr val="00B0F0"/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 rot="16200000">
            <a:off x="7752393" y="2562724"/>
            <a:ext cx="4555958" cy="1756610"/>
          </a:xfrm>
          <a:prstGeom prst="rect">
            <a:avLst/>
          </a:prstGeom>
          <a:noFill/>
          <a:ln w="57150">
            <a:solidFill>
              <a:srgbClr val="2B2A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7775779" y="2562724"/>
            <a:ext cx="4555958" cy="175661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ru-RU" sz="3600" dirty="0" smtClean="0">
                <a:latin typeface="Montserrat SemiBold" panose="00000700000000000000" pitchFamily="50" charset="-52"/>
              </a:rPr>
              <a:t>АНАЛОГИ</a:t>
            </a:r>
            <a:endParaRPr lang="ru-RU" sz="3600" dirty="0">
              <a:latin typeface="Montserrat SemiBold" panose="00000700000000000000" pitchFamily="50" charset="-52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852888" y="1163050"/>
            <a:ext cx="5989970" cy="78280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defPPr>
              <a:defRPr lang="ru-RU"/>
            </a:defPPr>
            <a:lvl1pPr>
              <a:lnSpc>
                <a:spcPct val="90000"/>
              </a:lnSpc>
              <a:spcBef>
                <a:spcPct val="0"/>
              </a:spcBef>
              <a:defRPr sz="3600">
                <a:solidFill>
                  <a:srgbClr val="2B2A29"/>
                </a:solidFill>
                <a:latin typeface="Montserrat SemiBold" panose="00000700000000000000" pitchFamily="50" charset="-52"/>
                <a:ea typeface="+mj-ea"/>
                <a:cs typeface="+mj-cs"/>
              </a:defRPr>
            </a:lvl1pPr>
          </a:lstStyle>
          <a:p>
            <a:r>
              <a:rPr lang="ru-RU" sz="4000" dirty="0" smtClean="0"/>
              <a:t>МЕДИЦИНСКИЙ КАБИНЕТ</a:t>
            </a:r>
            <a:r>
              <a:rPr lang="ru-RU" sz="4000" dirty="0"/>
              <a:t/>
            </a:r>
            <a:br>
              <a:rPr lang="ru-RU" sz="4000" dirty="0"/>
            </a:br>
            <a:endParaRPr lang="ru-RU" sz="40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852888" y="2210450"/>
            <a:ext cx="6552726" cy="108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ru-RU" sz="2400" dirty="0" smtClean="0">
                <a:solidFill>
                  <a:srgbClr val="2B2A29"/>
                </a:solidFill>
                <a:latin typeface="Montserrat Light" panose="00000400000000000000" pitchFamily="50" charset="-52"/>
                <a:ea typeface="+mj-ea"/>
                <a:cs typeface="+mj-cs"/>
              </a:rPr>
              <a:t>Во </a:t>
            </a:r>
            <a:r>
              <a:rPr lang="ru-RU" sz="2400" dirty="0">
                <a:solidFill>
                  <a:srgbClr val="2B2A29"/>
                </a:solidFill>
                <a:latin typeface="Montserrat Light" panose="00000400000000000000" pitchFamily="50" charset="-52"/>
                <a:ea typeface="+mj-ea"/>
                <a:cs typeface="+mj-cs"/>
              </a:rPr>
              <a:t>многих учебных заведениях присутствуют медицинские </a:t>
            </a:r>
            <a:r>
              <a:rPr lang="ru-RU" sz="2400" dirty="0" smtClean="0">
                <a:solidFill>
                  <a:srgbClr val="2B2A29"/>
                </a:solidFill>
                <a:latin typeface="Montserrat Light" panose="00000400000000000000" pitchFamily="50" charset="-52"/>
                <a:ea typeface="+mj-ea"/>
                <a:cs typeface="+mj-cs"/>
              </a:rPr>
              <a:t>кабинеты </a:t>
            </a:r>
            <a:r>
              <a:rPr lang="ru-RU" sz="2400" dirty="0">
                <a:solidFill>
                  <a:srgbClr val="2B2A29"/>
                </a:solidFill>
                <a:latin typeface="Montserrat Light" panose="00000400000000000000" pitchFamily="50" charset="-52"/>
                <a:ea typeface="+mj-ea"/>
                <a:cs typeface="+mj-cs"/>
              </a:rPr>
              <a:t>с </a:t>
            </a:r>
            <a:r>
              <a:rPr lang="ru-RU" sz="2400" dirty="0" smtClean="0">
                <a:solidFill>
                  <a:srgbClr val="2B2A29"/>
                </a:solidFill>
                <a:latin typeface="Montserrat Light" panose="00000400000000000000" pitchFamily="50" charset="-52"/>
                <a:ea typeface="+mj-ea"/>
                <a:cs typeface="+mj-cs"/>
              </a:rPr>
              <a:t>медицинским работником</a:t>
            </a:r>
            <a:endParaRPr lang="ru-RU" sz="2400" dirty="0">
              <a:solidFill>
                <a:srgbClr val="2B2A29"/>
              </a:solidFill>
              <a:latin typeface="Montserrat Light" panose="00000400000000000000" pitchFamily="50" charset="-52"/>
              <a:ea typeface="+mj-ea"/>
              <a:cs typeface="+mj-cs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202071" y="3840544"/>
            <a:ext cx="6873246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ru-RU" sz="2400" dirty="0" smtClean="0">
                <a:solidFill>
                  <a:srgbClr val="2B2A29"/>
                </a:solidFill>
                <a:latin typeface="Montserrat Light" panose="00000400000000000000" pitchFamily="50" charset="-52"/>
                <a:ea typeface="+mj-ea"/>
                <a:cs typeface="+mj-cs"/>
              </a:rPr>
              <a:t>Наличие медицинского работника с постоянной зарплатой</a:t>
            </a:r>
            <a:endParaRPr lang="ru-RU" sz="2400" dirty="0">
              <a:solidFill>
                <a:srgbClr val="2B2A29"/>
              </a:solidFill>
              <a:latin typeface="Montserrat Light" panose="00000400000000000000" pitchFamily="50" charset="-52"/>
              <a:ea typeface="+mj-ea"/>
              <a:cs typeface="+mj-cs"/>
            </a:endParaRPr>
          </a:p>
        </p:txBody>
      </p:sp>
      <p:sp>
        <p:nvSpPr>
          <p:cNvPr id="22" name="Заголовок 1"/>
          <p:cNvSpPr txBox="1">
            <a:spLocks/>
          </p:cNvSpPr>
          <p:nvPr/>
        </p:nvSpPr>
        <p:spPr>
          <a:xfrm rot="16200000" flipH="1">
            <a:off x="-212428" y="4527382"/>
            <a:ext cx="2687512" cy="10762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600" dirty="0" smtClean="0">
                <a:gradFill flip="none" rotWithShape="1">
                  <a:gsLst>
                    <a:gs pos="9000">
                      <a:srgbClr val="00B0F0"/>
                    </a:gs>
                    <a:gs pos="88000">
                      <a:srgbClr val="00B0F0">
                        <a:tint val="44500"/>
                        <a:satMod val="160000"/>
                      </a:srgbClr>
                    </a:gs>
                    <a:gs pos="100000">
                      <a:srgbClr val="00B0F0">
                        <a:tint val="23500"/>
                        <a:satMod val="160000"/>
                      </a:srgbClr>
                    </a:gs>
                  </a:gsLst>
                  <a:lin ang="16200000" scaled="1"/>
                  <a:tileRect/>
                </a:gradFill>
                <a:latin typeface="Montserrat SemiBold" panose="00000700000000000000" pitchFamily="50" charset="-52"/>
              </a:rPr>
              <a:t>ОТЛИЧИЯ</a:t>
            </a:r>
            <a:endParaRPr lang="ru-RU" sz="3600" dirty="0">
              <a:gradFill flip="none" rotWithShape="1">
                <a:gsLst>
                  <a:gs pos="9000">
                    <a:srgbClr val="00B0F0"/>
                  </a:gs>
                  <a:gs pos="88000">
                    <a:srgbClr val="00B0F0">
                      <a:tint val="44500"/>
                      <a:satMod val="160000"/>
                    </a:srgbClr>
                  </a:gs>
                  <a:gs pos="100000">
                    <a:srgbClr val="00B0F0">
                      <a:tint val="23500"/>
                      <a:satMod val="160000"/>
                    </a:srgbClr>
                  </a:gs>
                </a:gsLst>
                <a:lin ang="16200000" scaled="1"/>
                <a:tileRect/>
              </a:gradFill>
              <a:latin typeface="Montserrat SemiBold" panose="00000700000000000000" pitchFamily="50" charset="-52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202071" y="4892815"/>
            <a:ext cx="5295039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ru-RU" sz="2400" dirty="0">
                <a:solidFill>
                  <a:srgbClr val="2B2A29"/>
                </a:solidFill>
                <a:latin typeface="Montserrat Light" panose="00000400000000000000" pitchFamily="50" charset="-52"/>
                <a:ea typeface="+mj-ea"/>
                <a:cs typeface="+mj-cs"/>
              </a:rPr>
              <a:t>Б</a:t>
            </a:r>
            <a:r>
              <a:rPr lang="ru-RU" sz="2400" dirty="0" smtClean="0">
                <a:solidFill>
                  <a:srgbClr val="2B2A29"/>
                </a:solidFill>
                <a:latin typeface="Montserrat Light" panose="00000400000000000000" pitchFamily="50" charset="-52"/>
                <a:ea typeface="+mj-ea"/>
                <a:cs typeface="+mj-cs"/>
              </a:rPr>
              <a:t>олее </a:t>
            </a:r>
            <a:r>
              <a:rPr lang="ru-RU" sz="2400" dirty="0">
                <a:solidFill>
                  <a:srgbClr val="2B2A29"/>
                </a:solidFill>
                <a:latin typeface="Montserrat Light" panose="00000400000000000000" pitchFamily="50" charset="-52"/>
                <a:ea typeface="+mj-ea"/>
                <a:cs typeface="+mj-cs"/>
              </a:rPr>
              <a:t>широкий спектр помощи</a:t>
            </a:r>
          </a:p>
        </p:txBody>
      </p:sp>
      <p:sp>
        <p:nvSpPr>
          <p:cNvPr id="26" name="Прямоугольник 25"/>
          <p:cNvSpPr/>
          <p:nvPr/>
        </p:nvSpPr>
        <p:spPr>
          <a:xfrm rot="16200000">
            <a:off x="1763881" y="3929622"/>
            <a:ext cx="344952" cy="320391"/>
          </a:xfrm>
          <a:prstGeom prst="rect">
            <a:avLst/>
          </a:prstGeom>
          <a:noFill/>
          <a:ln w="57150">
            <a:solidFill>
              <a:srgbClr val="2B2A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 rot="16200000">
            <a:off x="1763881" y="4910666"/>
            <a:ext cx="344952" cy="320391"/>
          </a:xfrm>
          <a:prstGeom prst="rect">
            <a:avLst/>
          </a:prstGeom>
          <a:noFill/>
          <a:ln w="57150">
            <a:solidFill>
              <a:srgbClr val="2B2A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 rot="16200000">
            <a:off x="1763881" y="5891709"/>
            <a:ext cx="344952" cy="320391"/>
          </a:xfrm>
          <a:prstGeom prst="rect">
            <a:avLst/>
          </a:prstGeom>
          <a:noFill/>
          <a:ln w="57150">
            <a:solidFill>
              <a:srgbClr val="2B2A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2202071" y="5773108"/>
            <a:ext cx="5295039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ru-RU" sz="2400" dirty="0" smtClean="0">
                <a:solidFill>
                  <a:srgbClr val="2B2A29"/>
                </a:solidFill>
                <a:latin typeface="Montserrat Light" panose="00000400000000000000" pitchFamily="50" charset="-52"/>
                <a:ea typeface="+mj-ea"/>
                <a:cs typeface="+mj-cs"/>
              </a:rPr>
              <a:t>Ограниченность количества находящихся в кабинете</a:t>
            </a:r>
            <a:endParaRPr lang="ru-RU" sz="2400" dirty="0">
              <a:solidFill>
                <a:srgbClr val="2B2A29"/>
              </a:solidFill>
              <a:latin typeface="Montserrat Light" panose="00000400000000000000" pitchFamily="50" charset="-52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75528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rot="16200000">
            <a:off x="5850197" y="-349216"/>
            <a:ext cx="558231" cy="2345340"/>
          </a:xfrm>
          <a:prstGeom prst="rect">
            <a:avLst/>
          </a:prstGeom>
          <a:noFill/>
          <a:ln w="5715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4087878" cy="6858001"/>
          </a:xfrm>
          <a:prstGeom prst="rect">
            <a:avLst/>
          </a:prstGeom>
          <a:gradFill flip="none" rotWithShape="1">
            <a:gsLst>
              <a:gs pos="0">
                <a:srgbClr val="00B0F0"/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 rot="16200000">
            <a:off x="953470" y="-61309"/>
            <a:ext cx="2962650" cy="3993903"/>
          </a:xfrm>
          <a:prstGeom prst="rect">
            <a:avLst/>
          </a:prstGeom>
          <a:noFill/>
          <a:ln w="57150">
            <a:solidFill>
              <a:srgbClr val="2B2A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956642" y="1929587"/>
            <a:ext cx="3042494" cy="142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ru-RU" sz="2400" dirty="0" smtClean="0">
                <a:solidFill>
                  <a:srgbClr val="2B2A29"/>
                </a:solidFill>
                <a:latin typeface="Montserrat Light" panose="00000400000000000000" pitchFamily="50" charset="-52"/>
                <a:ea typeface="+mj-ea"/>
                <a:cs typeface="+mj-cs"/>
              </a:rPr>
              <a:t>холодильник для хранения препаратов, раковина</a:t>
            </a:r>
            <a:endParaRPr lang="ru-RU" sz="2400" dirty="0">
              <a:solidFill>
                <a:srgbClr val="2B2A29"/>
              </a:solidFill>
              <a:latin typeface="Montserrat Light" panose="00000400000000000000" pitchFamily="50" charset="-52"/>
              <a:ea typeface="+mj-ea"/>
              <a:cs typeface="+mj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250564" y="1925502"/>
            <a:ext cx="3306187" cy="108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ru-RU" sz="2400" dirty="0">
                <a:solidFill>
                  <a:srgbClr val="2B2A29"/>
                </a:solidFill>
                <a:latin typeface="Montserrat Light" panose="00000400000000000000" pitchFamily="50" charset="-52"/>
                <a:ea typeface="+mj-ea"/>
                <a:cs typeface="+mj-cs"/>
              </a:rPr>
              <a:t>обслуживание и поддержание чистоты комнаты</a:t>
            </a: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4381856" y="1088162"/>
            <a:ext cx="2474437" cy="99069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5400" dirty="0" smtClean="0">
                <a:latin typeface="Montserrat SemiBold" panose="00000700000000000000" pitchFamily="50" charset="-52"/>
              </a:rPr>
              <a:t> </a:t>
            </a:r>
            <a:r>
              <a:rPr lang="ru-RU" sz="3600" dirty="0" smtClean="0">
                <a:latin typeface="Montserrat SemiBold" panose="00000700000000000000" pitchFamily="50" charset="-52"/>
              </a:rPr>
              <a:t>12 000</a:t>
            </a:r>
            <a:endParaRPr lang="ru-RU" sz="3600" dirty="0">
              <a:latin typeface="Montserrat SemiBold" panose="00000700000000000000" pitchFamily="50" charset="-52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468727" y="1410816"/>
            <a:ext cx="3852260" cy="480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ru-RU" sz="2000" dirty="0">
                <a:solidFill>
                  <a:srgbClr val="333333"/>
                </a:solidFill>
                <a:latin typeface="Istok Web"/>
              </a:rPr>
              <a:t> </a:t>
            </a:r>
            <a:r>
              <a:rPr lang="ru-RU" sz="2800" dirty="0" smtClean="0">
                <a:solidFill>
                  <a:srgbClr val="2B2A29"/>
                </a:solidFill>
                <a:latin typeface="Montserrat Light" panose="00000400000000000000" pitchFamily="50" charset="-52"/>
                <a:ea typeface="+mj-ea"/>
                <a:cs typeface="+mj-cs"/>
              </a:rPr>
              <a:t>руб.</a:t>
            </a:r>
            <a:endParaRPr lang="ru-RU" sz="2800" dirty="0">
              <a:solidFill>
                <a:srgbClr val="2B2A29"/>
              </a:solidFill>
              <a:latin typeface="Montserrat Light" panose="00000400000000000000" pitchFamily="50" charset="-52"/>
              <a:ea typeface="+mj-ea"/>
              <a:cs typeface="+mj-cs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-323196" y="625959"/>
            <a:ext cx="4589238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ru-RU" sz="4400" dirty="0">
                <a:latin typeface="Montserrat SemiBold" panose="00000700000000000000" pitchFamily="50" charset="-52"/>
                <a:ea typeface="+mj-ea"/>
                <a:cs typeface="+mj-cs"/>
              </a:rPr>
              <a:t>ЗАТРАТЫ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437842" y="1415565"/>
            <a:ext cx="343485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ru-RU" sz="2400" dirty="0">
                <a:solidFill>
                  <a:srgbClr val="2B2A29"/>
                </a:solidFill>
                <a:latin typeface="Montserrat Light" panose="00000400000000000000" pitchFamily="50" charset="-52"/>
              </a:rPr>
              <a:t>ПРЕДСТАВЛЕНЫ НА 1 КОМНАТУ  С УСЛОВИЕМ НАЛИЧИЯ САМОГО ПОМЕЩЕНИЯ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9618356" y="1443395"/>
            <a:ext cx="3852260" cy="480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ru-RU" sz="2000" dirty="0">
                <a:solidFill>
                  <a:srgbClr val="333333"/>
                </a:solidFill>
                <a:latin typeface="Istok Web"/>
              </a:rPr>
              <a:t> </a:t>
            </a:r>
            <a:r>
              <a:rPr lang="ru-RU" sz="2800" dirty="0" smtClean="0">
                <a:solidFill>
                  <a:srgbClr val="2B2A29"/>
                </a:solidFill>
                <a:latin typeface="Montserrat Light" panose="00000400000000000000" pitchFamily="50" charset="-52"/>
                <a:ea typeface="+mj-ea"/>
                <a:cs typeface="+mj-cs"/>
              </a:rPr>
              <a:t>руб.</a:t>
            </a:r>
            <a:endParaRPr lang="ru-RU" sz="2800" dirty="0">
              <a:solidFill>
                <a:srgbClr val="2B2A29"/>
              </a:solidFill>
              <a:latin typeface="Montserrat Light" panose="00000400000000000000" pitchFamily="50" charset="-52"/>
              <a:ea typeface="+mj-ea"/>
              <a:cs typeface="+mj-cs"/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7788253" y="1111917"/>
            <a:ext cx="2355725" cy="99069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5400" dirty="0" smtClean="0">
                <a:latin typeface="Montserrat SemiBold" panose="00000700000000000000" pitchFamily="50" charset="-52"/>
              </a:rPr>
              <a:t> </a:t>
            </a:r>
            <a:r>
              <a:rPr lang="ru-RU" sz="3600" dirty="0" smtClean="0">
                <a:latin typeface="Montserrat SemiBold" panose="00000700000000000000" pitchFamily="50" charset="-52"/>
              </a:rPr>
              <a:t>3 000</a:t>
            </a:r>
            <a:endParaRPr lang="ru-RU" sz="3600" dirty="0">
              <a:latin typeface="Montserrat SemiBold" panose="00000700000000000000" pitchFamily="50" charset="-52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516787" y="3851452"/>
            <a:ext cx="3852260" cy="480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ru-RU" sz="2000" dirty="0">
                <a:solidFill>
                  <a:srgbClr val="333333"/>
                </a:solidFill>
                <a:latin typeface="Istok Web"/>
              </a:rPr>
              <a:t> </a:t>
            </a:r>
            <a:r>
              <a:rPr lang="ru-RU" sz="2800" dirty="0" smtClean="0">
                <a:solidFill>
                  <a:srgbClr val="2B2A29"/>
                </a:solidFill>
                <a:latin typeface="Montserrat Light" panose="00000400000000000000" pitchFamily="50" charset="-52"/>
                <a:ea typeface="+mj-ea"/>
                <a:cs typeface="+mj-cs"/>
              </a:rPr>
              <a:t>руб.</a:t>
            </a:r>
            <a:endParaRPr lang="ru-RU" sz="2800" dirty="0">
              <a:solidFill>
                <a:srgbClr val="2B2A29"/>
              </a:solidFill>
              <a:latin typeface="Montserrat Light" panose="00000400000000000000" pitchFamily="50" charset="-52"/>
              <a:ea typeface="+mj-ea"/>
              <a:cs typeface="+mj-cs"/>
            </a:endParaRP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4382210" y="3564514"/>
            <a:ext cx="2439910" cy="99069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5400" dirty="0" smtClean="0">
                <a:latin typeface="Montserrat SemiBold" panose="00000700000000000000" pitchFamily="50" charset="-52"/>
              </a:rPr>
              <a:t> </a:t>
            </a:r>
            <a:r>
              <a:rPr lang="ru-RU" sz="3600" dirty="0">
                <a:latin typeface="Montserrat SemiBold" panose="00000700000000000000" pitchFamily="50" charset="-52"/>
              </a:rPr>
              <a:t>2</a:t>
            </a:r>
            <a:r>
              <a:rPr lang="ru-RU" sz="3600" dirty="0" smtClean="0">
                <a:latin typeface="Montserrat SemiBold" panose="00000700000000000000" pitchFamily="50" charset="-52"/>
              </a:rPr>
              <a:t>0 000</a:t>
            </a:r>
            <a:endParaRPr lang="ru-RU" sz="3600" dirty="0">
              <a:latin typeface="Montserrat SemiBold" panose="00000700000000000000" pitchFamily="50" charset="-52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956642" y="4355341"/>
            <a:ext cx="297937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ru-RU" sz="2400" dirty="0">
                <a:solidFill>
                  <a:srgbClr val="2B2A29"/>
                </a:solidFill>
                <a:latin typeface="Montserrat Light" panose="00000400000000000000" pitchFamily="50" charset="-52"/>
                <a:ea typeface="+mj-ea"/>
                <a:cs typeface="+mj-cs"/>
              </a:rPr>
              <a:t>мебель (стол, несколько стульев, диван, шкафчики), дверь и ключи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8287182" y="4355341"/>
            <a:ext cx="385226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ru-RU" sz="2400" dirty="0">
                <a:solidFill>
                  <a:srgbClr val="2B2A29"/>
                </a:solidFill>
                <a:latin typeface="Montserrat Light" panose="00000400000000000000" pitchFamily="50" charset="-52"/>
                <a:ea typeface="+mj-ea"/>
                <a:cs typeface="+mj-cs"/>
              </a:rPr>
              <a:t>Инструменты и материалы (шприцы, вата, глюкометр, дезинфицирующие средства и т.п.) 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9635498" y="3851452"/>
            <a:ext cx="3852260" cy="480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ru-RU" sz="2000" dirty="0">
                <a:solidFill>
                  <a:srgbClr val="333333"/>
                </a:solidFill>
                <a:latin typeface="Istok Web"/>
              </a:rPr>
              <a:t> </a:t>
            </a:r>
            <a:r>
              <a:rPr lang="ru-RU" sz="2800" dirty="0" smtClean="0">
                <a:solidFill>
                  <a:srgbClr val="2B2A29"/>
                </a:solidFill>
                <a:latin typeface="Montserrat Light" panose="00000400000000000000" pitchFamily="50" charset="-52"/>
                <a:ea typeface="+mj-ea"/>
                <a:cs typeface="+mj-cs"/>
              </a:rPr>
              <a:t>руб.</a:t>
            </a:r>
            <a:endParaRPr lang="ru-RU" sz="2800" dirty="0">
              <a:solidFill>
                <a:srgbClr val="2B2A29"/>
              </a:solidFill>
              <a:latin typeface="Montserrat Light" panose="00000400000000000000" pitchFamily="50" charset="-52"/>
              <a:ea typeface="+mj-ea"/>
              <a:cs typeface="+mj-cs"/>
            </a:endParaRPr>
          </a:p>
        </p:txBody>
      </p:sp>
      <p:sp>
        <p:nvSpPr>
          <p:cNvPr id="20" name="Заголовок 1"/>
          <p:cNvSpPr txBox="1">
            <a:spLocks/>
          </p:cNvSpPr>
          <p:nvPr/>
        </p:nvSpPr>
        <p:spPr>
          <a:xfrm>
            <a:off x="7788253" y="3505606"/>
            <a:ext cx="2144842" cy="99069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5400" dirty="0" smtClean="0">
                <a:latin typeface="Montserrat SemiBold" panose="00000700000000000000" pitchFamily="50" charset="-52"/>
              </a:rPr>
              <a:t> </a:t>
            </a:r>
            <a:r>
              <a:rPr lang="ru-RU" sz="3600" dirty="0" smtClean="0">
                <a:latin typeface="Montserrat SemiBold" panose="00000700000000000000" pitchFamily="50" charset="-52"/>
              </a:rPr>
              <a:t>2 000</a:t>
            </a:r>
            <a:endParaRPr lang="ru-RU" sz="3600" dirty="0">
              <a:latin typeface="Montserrat SemiBold" panose="00000700000000000000" pitchFamily="50" charset="-52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803108" y="544338"/>
            <a:ext cx="4589238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ru-RU" sz="3200" dirty="0" smtClean="0">
                <a:latin typeface="Montserrat SemiBold" panose="00000700000000000000" pitchFamily="50" charset="-52"/>
                <a:ea typeface="+mj-ea"/>
                <a:cs typeface="+mj-cs"/>
              </a:rPr>
              <a:t>РАЗОВЫЕ</a:t>
            </a:r>
            <a:endParaRPr lang="ru-RU" sz="3200" dirty="0">
              <a:latin typeface="Montserrat SemiBold" panose="00000700000000000000" pitchFamily="50" charset="-52"/>
              <a:ea typeface="+mj-ea"/>
              <a:cs typeface="+mj-cs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7999136" y="544338"/>
            <a:ext cx="3499374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ru-RU" sz="3200" dirty="0" smtClean="0">
                <a:latin typeface="Montserrat SemiBold" panose="00000700000000000000" pitchFamily="50" charset="-52"/>
                <a:ea typeface="+mj-ea"/>
                <a:cs typeface="+mj-cs"/>
              </a:rPr>
              <a:t>МЕСЯЧНЫЕ</a:t>
            </a:r>
            <a:endParaRPr lang="ru-RU" sz="3200" dirty="0">
              <a:latin typeface="Montserrat SemiBold" panose="00000700000000000000" pitchFamily="50" charset="-52"/>
              <a:ea typeface="+mj-ea"/>
              <a:cs typeface="+mj-cs"/>
            </a:endParaRPr>
          </a:p>
        </p:txBody>
      </p:sp>
      <p:sp>
        <p:nvSpPr>
          <p:cNvPr id="24" name="Прямоугольник 23"/>
          <p:cNvSpPr/>
          <p:nvPr/>
        </p:nvSpPr>
        <p:spPr>
          <a:xfrm rot="5400000" flipH="1">
            <a:off x="9496677" y="-624878"/>
            <a:ext cx="558231" cy="2846249"/>
          </a:xfrm>
          <a:prstGeom prst="rect">
            <a:avLst/>
          </a:prstGeom>
          <a:noFill/>
          <a:ln w="5715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361772" y="3851452"/>
            <a:ext cx="3726106" cy="20867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ru-RU" sz="2400" dirty="0" smtClean="0">
                <a:solidFill>
                  <a:srgbClr val="2B2A29"/>
                </a:solidFill>
                <a:latin typeface="Montserrat Light" panose="00000400000000000000" pitchFamily="50" charset="-52"/>
                <a:ea typeface="+mj-ea"/>
                <a:cs typeface="+mj-cs"/>
              </a:rPr>
              <a:t>Проект рассчитан на использование в стенах университета, 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ru-RU" sz="2400" dirty="0" smtClean="0">
                <a:solidFill>
                  <a:srgbClr val="2B2A29"/>
                </a:solidFill>
                <a:latin typeface="Montserrat Light" panose="00000400000000000000" pitchFamily="50" charset="-52"/>
                <a:ea typeface="+mj-ea"/>
                <a:cs typeface="+mj-cs"/>
              </a:rPr>
              <a:t>но также может быть реализован в крупных компаниях. </a:t>
            </a:r>
            <a:endParaRPr lang="ru-RU" sz="2400" dirty="0">
              <a:solidFill>
                <a:srgbClr val="2B2A29"/>
              </a:solidFill>
              <a:latin typeface="Montserrat Light" panose="00000400000000000000" pitchFamily="50" charset="-52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75301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оугольник 20"/>
          <p:cNvSpPr/>
          <p:nvPr/>
        </p:nvSpPr>
        <p:spPr>
          <a:xfrm>
            <a:off x="10003809" y="35808"/>
            <a:ext cx="2188191" cy="6858000"/>
          </a:xfrm>
          <a:prstGeom prst="rect">
            <a:avLst/>
          </a:prstGeom>
          <a:gradFill flip="none" rotWithShape="1">
            <a:gsLst>
              <a:gs pos="0">
                <a:srgbClr val="00B0F0"/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 rot="16200000">
            <a:off x="1559980" y="5636537"/>
            <a:ext cx="534880" cy="665492"/>
          </a:xfrm>
          <a:prstGeom prst="rect">
            <a:avLst/>
          </a:prstGeom>
          <a:noFill/>
          <a:ln w="57150">
            <a:solidFill>
              <a:srgbClr val="2B2A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360828" y="5532659"/>
            <a:ext cx="686814" cy="598710"/>
          </a:xfrm>
          <a:prstGeom prst="rect">
            <a:avLst/>
          </a:prstGeom>
          <a:gradFill flip="none" rotWithShape="1">
            <a:gsLst>
              <a:gs pos="0">
                <a:srgbClr val="00B0F0"/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17267" y="3680232"/>
            <a:ext cx="6249488" cy="424732"/>
          </a:xfrm>
        </p:spPr>
        <p:txBody>
          <a:bodyPr wrap="square">
            <a:spAutoFit/>
          </a:bodyPr>
          <a:lstStyle/>
          <a:p>
            <a:pPr algn="l"/>
            <a:r>
              <a:rPr lang="ru-RU" sz="2400" dirty="0" err="1">
                <a:solidFill>
                  <a:srgbClr val="333333"/>
                </a:solidFill>
                <a:latin typeface="Montserrat Light" panose="00000400000000000000" pitchFamily="50" charset="-52"/>
                <a:ea typeface="+mn-ea"/>
                <a:cs typeface="+mn-cs"/>
              </a:rPr>
              <a:t>В</a:t>
            </a:r>
            <a:r>
              <a:rPr lang="ru-RU" sz="2400" dirty="0" err="1" smtClean="0">
                <a:solidFill>
                  <a:srgbClr val="333333"/>
                </a:solidFill>
                <a:latin typeface="Montserrat Light" panose="00000400000000000000" pitchFamily="50" charset="-52"/>
                <a:ea typeface="+mn-ea"/>
                <a:cs typeface="+mn-cs"/>
              </a:rPr>
              <a:t>ошева</a:t>
            </a:r>
            <a:r>
              <a:rPr lang="ru-RU" sz="2400" dirty="0" smtClean="0">
                <a:solidFill>
                  <a:srgbClr val="333333"/>
                </a:solidFill>
                <a:latin typeface="Montserrat Light" panose="00000400000000000000" pitchFamily="50" charset="-52"/>
                <a:ea typeface="+mn-ea"/>
                <a:cs typeface="+mn-cs"/>
              </a:rPr>
              <a:t> </a:t>
            </a:r>
            <a:r>
              <a:rPr lang="ru-RU" sz="2400" dirty="0">
                <a:solidFill>
                  <a:srgbClr val="333333"/>
                </a:solidFill>
                <a:latin typeface="Montserrat Light" panose="00000400000000000000" pitchFamily="50" charset="-52"/>
                <a:ea typeface="+mn-ea"/>
                <a:cs typeface="+mn-cs"/>
              </a:rPr>
              <a:t>Е</a:t>
            </a:r>
            <a:r>
              <a:rPr lang="ru-RU" sz="2400" dirty="0" smtClean="0">
                <a:solidFill>
                  <a:srgbClr val="333333"/>
                </a:solidFill>
                <a:latin typeface="Montserrat Light" panose="00000400000000000000" pitchFamily="50" charset="-52"/>
                <a:ea typeface="+mn-ea"/>
                <a:cs typeface="+mn-cs"/>
              </a:rPr>
              <a:t>катерина </a:t>
            </a:r>
            <a:r>
              <a:rPr lang="ru-RU" sz="2400" dirty="0">
                <a:solidFill>
                  <a:srgbClr val="333333"/>
                </a:solidFill>
                <a:latin typeface="Montserrat Light" panose="00000400000000000000" pitchFamily="50" charset="-52"/>
                <a:ea typeface="+mn-ea"/>
                <a:cs typeface="+mn-cs"/>
              </a:rPr>
              <a:t>А</a:t>
            </a:r>
            <a:r>
              <a:rPr lang="ru-RU" sz="2400" dirty="0" smtClean="0">
                <a:solidFill>
                  <a:srgbClr val="333333"/>
                </a:solidFill>
                <a:latin typeface="Montserrat Light" panose="00000400000000000000" pitchFamily="50" charset="-52"/>
                <a:ea typeface="+mn-ea"/>
                <a:cs typeface="+mn-cs"/>
              </a:rPr>
              <a:t>лексеевна</a:t>
            </a:r>
            <a:endParaRPr lang="ru-RU" sz="2400" dirty="0">
              <a:solidFill>
                <a:srgbClr val="333333"/>
              </a:solidFill>
              <a:latin typeface="Montserrat Light" panose="00000400000000000000" pitchFamily="50" charset="-52"/>
              <a:ea typeface="+mn-ea"/>
              <a:cs typeface="+mn-cs"/>
            </a:endParaRPr>
          </a:p>
        </p:txBody>
      </p:sp>
      <p:sp>
        <p:nvSpPr>
          <p:cNvPr id="5" name="Прямоугольник 4"/>
          <p:cNvSpPr/>
          <p:nvPr/>
        </p:nvSpPr>
        <p:spPr>
          <a:xfrm rot="16200000">
            <a:off x="5023247" y="-2888687"/>
            <a:ext cx="2259847" cy="9584683"/>
          </a:xfrm>
          <a:prstGeom prst="rect">
            <a:avLst/>
          </a:prstGeom>
          <a:noFill/>
          <a:ln w="57150">
            <a:solidFill>
              <a:srgbClr val="2B2A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360828" y="358688"/>
            <a:ext cx="9584684" cy="2688537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dirty="0" smtClean="0">
                <a:solidFill>
                  <a:srgbClr val="2B2A29"/>
                </a:solidFill>
                <a:latin typeface="Montserrat SemiBold" panose="00000700000000000000" pitchFamily="50" charset="-52"/>
              </a:rPr>
              <a:t>КОМНАТА </a:t>
            </a:r>
            <a:br>
              <a:rPr lang="ru-RU" sz="3600" dirty="0" smtClean="0">
                <a:solidFill>
                  <a:srgbClr val="2B2A29"/>
                </a:solidFill>
                <a:latin typeface="Montserrat SemiBold" panose="00000700000000000000" pitchFamily="50" charset="-52"/>
              </a:rPr>
            </a:br>
            <a:r>
              <a:rPr lang="ru-RU" sz="3600" dirty="0" smtClean="0">
                <a:solidFill>
                  <a:srgbClr val="2B2A29"/>
                </a:solidFill>
                <a:latin typeface="Montserrat SemiBold" panose="00000700000000000000" pitchFamily="50" charset="-52"/>
              </a:rPr>
              <a:t>САМОСТОЯТЕЛЬНОЙ </a:t>
            </a:r>
            <a:endParaRPr lang="en-US" sz="3600" dirty="0" smtClean="0">
              <a:solidFill>
                <a:srgbClr val="2B2A29"/>
              </a:solidFill>
              <a:latin typeface="Montserrat SemiBold" panose="00000700000000000000" pitchFamily="50" charset="-52"/>
            </a:endParaRPr>
          </a:p>
          <a:p>
            <a:r>
              <a:rPr lang="ru-RU" sz="3600" dirty="0" smtClean="0">
                <a:solidFill>
                  <a:srgbClr val="2B2A29"/>
                </a:solidFill>
                <a:latin typeface="Montserrat SemiBold" panose="00000700000000000000" pitchFamily="50" charset="-52"/>
              </a:rPr>
              <a:t>МЕДИЦИНСКОЙ ПОМОЩИ</a:t>
            </a:r>
            <a:br>
              <a:rPr lang="ru-RU" sz="3600" dirty="0" smtClean="0">
                <a:solidFill>
                  <a:srgbClr val="2B2A29"/>
                </a:solidFill>
                <a:latin typeface="Montserrat SemiBold" panose="00000700000000000000" pitchFamily="50" charset="-52"/>
              </a:rPr>
            </a:br>
            <a:r>
              <a:rPr lang="ru-RU" sz="3600" dirty="0" smtClean="0">
                <a:solidFill>
                  <a:srgbClr val="2B2A29"/>
                </a:solidFill>
                <a:latin typeface="Montserrat SemiBold" panose="00000700000000000000" pitchFamily="50" charset="-52"/>
              </a:rPr>
              <a:t>В УНИВЕРСИТЕТЕ</a:t>
            </a:r>
            <a:endParaRPr lang="ru-RU" sz="3600" dirty="0">
              <a:solidFill>
                <a:srgbClr val="2B2A29"/>
              </a:solidFill>
              <a:latin typeface="Montserrat SemiBold" panose="00000700000000000000" pitchFamily="50" charset="-52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3352" y="5718109"/>
            <a:ext cx="461765" cy="306249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2217267" y="5701843"/>
            <a:ext cx="6096000" cy="42473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ru-RU" dirty="0">
                <a:solidFill>
                  <a:srgbClr val="333333"/>
                </a:solidFill>
                <a:latin typeface="Istok Web"/>
              </a:rPr>
              <a:t> </a:t>
            </a:r>
            <a:r>
              <a:rPr lang="en-US" sz="2400" dirty="0" smtClean="0">
                <a:solidFill>
                  <a:srgbClr val="2B2A29"/>
                </a:solidFill>
                <a:latin typeface="Montserrat Light" panose="00000400000000000000" pitchFamily="50" charset="-52"/>
                <a:ea typeface="+mj-ea"/>
                <a:cs typeface="+mj-cs"/>
              </a:rPr>
              <a:t>vkatya923@gmail.com</a:t>
            </a:r>
            <a:r>
              <a:rPr lang="ru-RU" sz="2400" dirty="0">
                <a:solidFill>
                  <a:srgbClr val="2B2A29"/>
                </a:solidFill>
                <a:latin typeface="Montserrat Light" panose="00000400000000000000" pitchFamily="50" charset="-52"/>
                <a:ea typeface="+mj-ea"/>
                <a:cs typeface="+mj-cs"/>
              </a:rPr>
              <a:t> </a:t>
            </a:r>
          </a:p>
        </p:txBody>
      </p:sp>
      <p:sp>
        <p:nvSpPr>
          <p:cNvPr id="13" name="Прямоугольник 12"/>
          <p:cNvSpPr/>
          <p:nvPr/>
        </p:nvSpPr>
        <p:spPr>
          <a:xfrm rot="16200000">
            <a:off x="1523846" y="3559852"/>
            <a:ext cx="534880" cy="665492"/>
          </a:xfrm>
          <a:prstGeom prst="rect">
            <a:avLst/>
          </a:prstGeom>
          <a:noFill/>
          <a:ln w="57150">
            <a:solidFill>
              <a:srgbClr val="2B2A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324694" y="3455974"/>
            <a:ext cx="686814" cy="598710"/>
          </a:xfrm>
          <a:prstGeom prst="rect">
            <a:avLst/>
          </a:prstGeom>
          <a:gradFill flip="none" rotWithShape="1">
            <a:gsLst>
              <a:gs pos="0">
                <a:srgbClr val="00B0F0"/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 rot="16200000">
            <a:off x="1523846" y="4593070"/>
            <a:ext cx="534880" cy="665492"/>
          </a:xfrm>
          <a:prstGeom prst="rect">
            <a:avLst/>
          </a:prstGeom>
          <a:noFill/>
          <a:ln w="57150">
            <a:solidFill>
              <a:srgbClr val="2B2A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324694" y="4489192"/>
            <a:ext cx="686814" cy="598710"/>
          </a:xfrm>
          <a:prstGeom prst="rect">
            <a:avLst/>
          </a:prstGeom>
          <a:gradFill flip="none" rotWithShape="1">
            <a:gsLst>
              <a:gs pos="0">
                <a:srgbClr val="00B0F0"/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Заголовок 1"/>
          <p:cNvSpPr txBox="1">
            <a:spLocks/>
          </p:cNvSpPr>
          <p:nvPr/>
        </p:nvSpPr>
        <p:spPr>
          <a:xfrm>
            <a:off x="2217267" y="4524838"/>
            <a:ext cx="6249488" cy="757130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dirty="0" err="1" smtClean="0">
                <a:solidFill>
                  <a:srgbClr val="333333"/>
                </a:solidFill>
                <a:latin typeface="Montserrat Light" panose="00000400000000000000" pitchFamily="50" charset="-52"/>
                <a:ea typeface="+mn-ea"/>
                <a:cs typeface="+mn-cs"/>
              </a:rPr>
              <a:t>ЮУрГУ</a:t>
            </a:r>
            <a:r>
              <a:rPr lang="ru-RU" sz="2400" dirty="0" smtClean="0">
                <a:solidFill>
                  <a:srgbClr val="333333"/>
                </a:solidFill>
                <a:latin typeface="Montserrat Light" panose="00000400000000000000" pitchFamily="50" charset="-52"/>
                <a:ea typeface="+mn-ea"/>
                <a:cs typeface="+mn-cs"/>
              </a:rPr>
              <a:t>, кафедра информационных технологий в экономике, ЭУ-444</a:t>
            </a:r>
            <a:endParaRPr lang="ru-RU" sz="2400" dirty="0">
              <a:solidFill>
                <a:srgbClr val="333333"/>
              </a:solidFill>
              <a:latin typeface="Montserrat Light" panose="00000400000000000000" pitchFamily="50" charset="-52"/>
              <a:ea typeface="+mn-ea"/>
              <a:cs typeface="+mn-cs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5945" y="4530338"/>
            <a:ext cx="551605" cy="497221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7267" y="3464808"/>
            <a:ext cx="528959" cy="52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3233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585858"/>
      </a:dk1>
      <a:lt1>
        <a:sysClr val="window" lastClr="FCFCFC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585858"/>
      </a:dk1>
      <a:lt1>
        <a:sysClr val="window" lastClr="FCFCFC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485</TotalTime>
  <Words>223</Words>
  <Application>Microsoft Office PowerPoint</Application>
  <PresentationFormat>Широкоэкранный</PresentationFormat>
  <Paragraphs>54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Istok Web</vt:lpstr>
      <vt:lpstr>Montserrat Light</vt:lpstr>
      <vt:lpstr>Montserrat SemiBold</vt:lpstr>
      <vt:lpstr>Тема Office</vt:lpstr>
      <vt:lpstr>КОМНАТА  САМОСТОЯТЕЛЬНОЙ МЕДИЦИНСКОЙ ПОМОЩИ В УНИВЕРСИТЕТЕ</vt:lpstr>
      <vt:lpstr>Презентация PowerPoint</vt:lpstr>
      <vt:lpstr>ИДЕЯ</vt:lpstr>
      <vt:lpstr>ИДЕЯ</vt:lpstr>
      <vt:lpstr>АНАЛОГИ</vt:lpstr>
      <vt:lpstr>Презентация PowerPoint</vt:lpstr>
      <vt:lpstr>Вошева Екатерина Алексеевна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КОМНАТА САМОСТОЯТЕЛЬНОЙ МЕДИЦИНСКОЙ ПОМОЩИ</dc:title>
  <dc:creator>Екатерина Вошева</dc:creator>
  <cp:lastModifiedBy>Марина</cp:lastModifiedBy>
  <cp:revision>41</cp:revision>
  <dcterms:created xsi:type="dcterms:W3CDTF">2020-05-30T17:56:00Z</dcterms:created>
  <dcterms:modified xsi:type="dcterms:W3CDTF">2020-06-01T07:18:09Z</dcterms:modified>
</cp:coreProperties>
</file>