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8" r:id="rId1"/>
  </p:sldMasterIdLst>
  <p:notesMasterIdLst>
    <p:notesMasterId r:id="rId20"/>
  </p:notesMasterIdLst>
  <p:handoutMasterIdLst>
    <p:handoutMasterId r:id="rId21"/>
  </p:handoutMasterIdLst>
  <p:sldIdLst>
    <p:sldId id="285" r:id="rId2"/>
    <p:sldId id="262" r:id="rId3"/>
    <p:sldId id="264" r:id="rId4"/>
    <p:sldId id="263" r:id="rId5"/>
    <p:sldId id="265" r:id="rId6"/>
    <p:sldId id="268" r:id="rId7"/>
    <p:sldId id="266" r:id="rId8"/>
    <p:sldId id="273" r:id="rId9"/>
    <p:sldId id="274" r:id="rId10"/>
    <p:sldId id="283" r:id="rId11"/>
    <p:sldId id="277" r:id="rId12"/>
    <p:sldId id="269" r:id="rId13"/>
    <p:sldId id="279" r:id="rId14"/>
    <p:sldId id="280" r:id="rId15"/>
    <p:sldId id="278" r:id="rId16"/>
    <p:sldId id="281" r:id="rId17"/>
    <p:sldId id="282" r:id="rId18"/>
    <p:sldId id="272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98E8"/>
    <a:srgbClr val="FF9999"/>
    <a:srgbClr val="344529"/>
    <a:srgbClr val="2B3922"/>
    <a:srgbClr val="2E3722"/>
    <a:srgbClr val="FCF7F1"/>
    <a:srgbClr val="B8D233"/>
    <a:srgbClr val="5CC6D6"/>
    <a:srgbClr val="F8D22F"/>
    <a:srgbClr val="F03F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4" d="100"/>
          <a:sy n="124" d="100"/>
        </p:scale>
        <p:origin x="495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B5C320A-F5C8-4FD6-86FF-35D2EBF085B6}" type="datetime1">
              <a:rPr lang="ru-RU" smtClean="0"/>
              <a:t>11.05.2022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7ACF5E7-ACB0-497B-A8C6-F2E617B46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3396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5C702C7-E599-40D9-B30E-0392896973B5}" type="datetime1">
              <a:rPr lang="ru-RU" smtClean="0"/>
              <a:t>11.05.2022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"/>
              <a:t>Щелкните, чтобы изменить стили текста образца слайда</a:t>
            </a:r>
            <a:endParaRPr lang="en-US"/>
          </a:p>
          <a:p>
            <a:pPr lvl="1" rtl="0"/>
            <a:r>
              <a:rPr lang="ru"/>
              <a:t>Второй уровень</a:t>
            </a:r>
          </a:p>
          <a:p>
            <a:pPr lvl="2" rtl="0"/>
            <a:r>
              <a:rPr lang="ru"/>
              <a:t>Третий уровень</a:t>
            </a:r>
          </a:p>
          <a:p>
            <a:pPr lvl="3" rtl="0"/>
            <a:r>
              <a:rPr lang="ru"/>
              <a:t>Четвертый уровень</a:t>
            </a:r>
          </a:p>
          <a:p>
            <a:pPr lvl="4" rtl="0"/>
            <a:r>
              <a:rPr lang="ru"/>
              <a:t>Пятый уровень</a:t>
            </a:r>
            <a:endParaRPr lang="en-US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7A705E3-E620-489D-9973-6221209A4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8183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811562-098F-4A59-80EF-E36001915F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6FECC9A-59C9-4360-8BD4-0158EB1D77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A338D7-E70B-4C9D-B5C3-01F63A1A1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506E9A3-1561-45B7-908B-DACC52528ABB}" type="datetime1">
              <a:rPr lang="ru-RU" smtClean="0"/>
              <a:t>11.05.2022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B7C1EF-D024-4F3E-840B-08FDD3FBF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18D978-88AC-4DC9-A078-6FA2CBA61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010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B2FA77-03C9-4300-9BBC-E643EEAF5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09A575-DBDE-4832-9096-3D79EA15A6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CA7674-EAF1-44A7-9A77-42C651D9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E92B999-6CB2-48D4-8AF6-3D1A5D13436B}" type="datetime1">
              <a:rPr lang="ru-RU" smtClean="0"/>
              <a:t>11.05.2022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A52507-5CE8-4E96-AFB6-11C186043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389CA7-872A-4D01-9FB4-7F9736A50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662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6CE9C7C-86CA-4DCF-9DB8-2856F1DFE0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976192F-FB01-43A8-ADC1-A936CB38CE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01DD7-07E5-4393-A1A2-4505EDA82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52C98DB-1092-48C4-AD4E-BD3E9D2E2345}" type="datetime1">
              <a:rPr lang="ru-RU" smtClean="0"/>
              <a:t>11.05.2022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9AD9302-5AFB-41FC-B03D-E0533E5E4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556E17-E891-40AF-A2A0-7E36A6AAC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410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89C6EE-1AC0-4422-989A-69A6A81BA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EAB358-FC30-4BDE-A211-AF5B53405F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BE517E-9C95-4057-A066-BE017D675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29C2F20-7994-4D1E-A01C-96ECBA4612EB}" type="datetime1">
              <a:rPr lang="ru-RU" smtClean="0"/>
              <a:t>11.05.2022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74F267-02F3-4ED9-8C4F-BFB134D59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C2EE49-C2F1-489A-A2D8-DED5871FA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062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343620-BD57-4A73-9FAE-A5A71A2E6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7DF54A3-2A38-4C1A-8F1D-327EE22131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C8164D-DC94-47C8-ABB2-AB95ECC41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B2CE4EA-3B49-4A00-ADF3-7C7272A626C1}" type="datetime1">
              <a:rPr lang="ru-RU" smtClean="0"/>
              <a:t>11.05.2022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93596-C0BC-469B-B946-A24012BCB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1D8A61-2B8D-46DF-90D4-6C1CF69BF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474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1E2A53-C220-4009-A5CA-FB6DBFC5C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F04453-B117-4778-8019-A6F089742F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246B713-BA77-48EC-823B-F361C5EC91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FAD3BD-AD72-4A91-A0DC-23D0096CA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068A786-B8BF-4988-ACBA-DD9B5BC8D522}" type="datetime1">
              <a:rPr lang="ru-RU" smtClean="0"/>
              <a:t>11.05.2022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94CB73-64E6-4533-9674-6FDE0314C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60999AD-D594-4574-B5FF-085DB0DC4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816486"/>
      </p:ext>
    </p:extLst>
  </p:cSld>
  <p:clrMapOvr>
    <a:masterClrMapping/>
  </p:clrMapOvr>
  <p:hf sldNum="0"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0FEEDE-67C4-47D4-BB72-24C7D9854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3634B6-AEB2-4830-B214-929DBB6E8C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A89B35-1256-48CC-A797-2CB3217812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B22408E-EF83-40B1-B230-43B87E986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D02DC27-E1F2-4B9B-81AD-63A2794E8C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3B69F13-AAB7-4E2C-8A1C-2CC2BBEAE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3090412-2DE5-405A-816E-F08FB54EB168}" type="datetime1">
              <a:rPr lang="ru-RU" smtClean="0"/>
              <a:t>11.05.2022</a:t>
            </a:fld>
            <a:endParaRPr lang="en-US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BE30D6B-7FF6-4205-B360-A09BD7651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AEA1B1F-F950-4164-BAB0-8C39A64C6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355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74465E-669F-494F-B343-C755A6A73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DB815A8-FDD3-47DE-8E8F-BBA087032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4C2D7CB-4DC1-4BB7-BF00-4C36160857E0}" type="datetime1">
              <a:rPr lang="ru-RU" smtClean="0"/>
              <a:t>11.05.2022</a:t>
            </a:fld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DAFB530-2EFC-430C-819E-75240DCC0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265B638-9B66-4780-9D4D-62E56F465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227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7C95795-C94D-43B8-AAF4-90C11C7BD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060D38F-E364-4ED4-9BF4-D7F00FFBE76A}" type="datetime1">
              <a:rPr lang="ru-RU" smtClean="0"/>
              <a:t>11.05.2022</a:t>
            </a:fld>
            <a:endParaRPr lang="en-U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B77BECA-8743-46D0-8D16-B8CEEF5D6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F2732B9-9DC0-4ABB-872A-31A85D820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82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AF71E5-ABB2-439B-B599-793CEB0D0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27E41D-F033-4A6A-87A6-7A5C3E5D8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013C5F6-4E64-46D9-BB39-F325938C73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381B2B2-EA45-4A04-9C72-B62161DDC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183FEFD-AB08-4CB5-AE4D-2F6B12D8E3B0}" type="datetime1">
              <a:rPr lang="ru-RU" smtClean="0"/>
              <a:t>11.05.2022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94CE293-3E23-4B94-863E-4690BF414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943F299-013C-4A2D-B033-573771DA3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499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163B9B-56A2-4991-909A-4083A9651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F6D83CD-4CD1-4BFD-AE8A-2BB0C5ABA3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D9E9F72-2BA6-44EF-A4AB-14BB5BCE92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A53E5FC-B418-49E5-9A86-9358550D6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BEA1583-5CEF-4E36-A7FC-D34B7E954D76}" type="datetime1">
              <a:rPr lang="ru-RU" smtClean="0"/>
              <a:t>11.05.2022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3D50C8-6D0A-4E9B-A737-23D621D96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3223376-D32F-4389-BC59-59F1C429B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389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543AA7-3C42-44B8-962A-E82335986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95539F7-7EDD-441E-84E2-1DD79CA141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1EAEBC-8795-4F7D-B352-BF118D3C79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068A786-B8BF-4988-ACBA-DD9B5BC8D522}" type="datetime1">
              <a:rPr lang="ru-RU" smtClean="0"/>
              <a:t>11.05.2022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B6A66D-3701-459D-BD22-2D4502B097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70712C-1511-44DB-AE3C-3E11802DEE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739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microsoft.com/office/2007/relationships/hdphoto" Target="../media/hdphoto2.wdp"/><Relationship Id="rId7" Type="http://schemas.openxmlformats.org/officeDocument/2006/relationships/image" Target="../media/image17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jpg"/><Relationship Id="rId4" Type="http://schemas.openxmlformats.org/officeDocument/2006/relationships/image" Target="../media/image14.png"/><Relationship Id="rId9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52B7E9A-88CA-4A66-8E53-BCED64E0C19C}"/>
              </a:ext>
            </a:extLst>
          </p:cNvPr>
          <p:cNvSpPr txBox="1"/>
          <p:nvPr/>
        </p:nvSpPr>
        <p:spPr>
          <a:xfrm>
            <a:off x="1412240" y="472163"/>
            <a:ext cx="936752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науки и высшего образования Российской Федерации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Федеральное государственное автономное образовательное учреждение высшего образования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«Южно-Уральский государственный университет» 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(национальный исследовательский университет)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Архитектурно-строительный институт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«Архитектура»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B81D8D-0596-4CDF-B3D8-F1ABBC0FCD46}"/>
              </a:ext>
            </a:extLst>
          </p:cNvPr>
          <p:cNvSpPr txBox="1"/>
          <p:nvPr/>
        </p:nvSpPr>
        <p:spPr>
          <a:xfrm>
            <a:off x="9179560" y="4737332"/>
            <a:ext cx="32004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 работы: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 группы АС-219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Воронина А.А.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руководитель: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Худяков А.Ю.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79A12FC2-5BD3-4D15-92DE-15089CBE3F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1383" y="2864635"/>
            <a:ext cx="8789234" cy="1220477"/>
          </a:xfrm>
        </p:spPr>
        <p:txBody>
          <a:bodyPr>
            <a:normAutofit/>
          </a:bodyPr>
          <a:lstStyle/>
          <a:p>
            <a:r>
              <a:rPr lang="ru-RU" sz="3000" b="1" dirty="0">
                <a:latin typeface="Times New Roman" pitchFamily="18" charset="0"/>
                <a:cs typeface="Times New Roman" pitchFamily="18" charset="0"/>
              </a:rPr>
              <a:t>Внедрение ветроэнергетических установок в архитектурный облик гражданских зданий</a:t>
            </a:r>
            <a:endParaRPr lang="en-US" sz="3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5BC2581D-3BA3-4850-BFE1-3CD3AE3A7942}"/>
              </a:ext>
            </a:extLst>
          </p:cNvPr>
          <p:cNvSpPr/>
          <p:nvPr/>
        </p:nvSpPr>
        <p:spPr>
          <a:xfrm>
            <a:off x="4952010" y="6214660"/>
            <a:ext cx="1967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 2022 г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97326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9C972572-DFDD-47E0-96F1-CFEE5CDB93DE}"/>
              </a:ext>
            </a:extLst>
          </p:cNvPr>
          <p:cNvGrpSpPr/>
          <p:nvPr/>
        </p:nvGrpSpPr>
        <p:grpSpPr>
          <a:xfrm>
            <a:off x="1026160" y="222603"/>
            <a:ext cx="10691530" cy="2311308"/>
            <a:chOff x="539495" y="1228059"/>
            <a:chExt cx="9912895" cy="2142981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03C7FB5C-4669-4E67-BDBD-94E88512BA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371" r="25049" b="64710"/>
            <a:stretch/>
          </p:blipFill>
          <p:spPr>
            <a:xfrm>
              <a:off x="539495" y="1228059"/>
              <a:ext cx="9912895" cy="2142981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FBCE39F7-DD3C-47D3-96D1-E7C01C49DF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654" t="12371" r="25050" b="64710"/>
            <a:stretch/>
          </p:blipFill>
          <p:spPr>
            <a:xfrm>
              <a:off x="6577648" y="1228059"/>
              <a:ext cx="3874742" cy="2142981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2B5044B-A389-457E-A73D-F2C12F383D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38" y="2126715"/>
            <a:ext cx="8209280" cy="476310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6ABA8D9-1BC1-46AD-83A0-5A25528F3BC0}"/>
              </a:ext>
            </a:extLst>
          </p:cNvPr>
          <p:cNvSpPr txBox="1"/>
          <p:nvPr/>
        </p:nvSpPr>
        <p:spPr>
          <a:xfrm>
            <a:off x="7043927" y="2533911"/>
            <a:ext cx="241983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7898E8"/>
                </a:solidFill>
              </a:rPr>
              <a:t>Альтернативные </a:t>
            </a:r>
          </a:p>
          <a:p>
            <a:pPr algn="ctr"/>
            <a:r>
              <a:rPr lang="ru-RU" dirty="0">
                <a:solidFill>
                  <a:srgbClr val="7898E8"/>
                </a:solidFill>
              </a:rPr>
              <a:t>источники </a:t>
            </a:r>
          </a:p>
          <a:p>
            <a:pPr algn="ctr"/>
            <a:r>
              <a:rPr lang="ru-RU" dirty="0">
                <a:solidFill>
                  <a:srgbClr val="7898E8"/>
                </a:solidFill>
              </a:rPr>
              <a:t>энергии обеспечивают </a:t>
            </a:r>
          </a:p>
          <a:p>
            <a:pPr algn="ctr"/>
            <a:r>
              <a:rPr lang="ru-RU" dirty="0">
                <a:solidFill>
                  <a:srgbClr val="7898E8"/>
                </a:solidFill>
              </a:rPr>
              <a:t>здание и внедряются </a:t>
            </a:r>
          </a:p>
          <a:p>
            <a:pPr algn="ctr"/>
            <a:r>
              <a:rPr lang="ru-RU" dirty="0">
                <a:solidFill>
                  <a:srgbClr val="7898E8"/>
                </a:solidFill>
              </a:rPr>
              <a:t>в его </a:t>
            </a:r>
            <a:r>
              <a:rPr lang="ru-RU" dirty="0" err="1">
                <a:solidFill>
                  <a:srgbClr val="7898E8"/>
                </a:solidFill>
              </a:rPr>
              <a:t>арх.образ</a:t>
            </a:r>
            <a:endParaRPr lang="ru-RU" dirty="0">
              <a:solidFill>
                <a:srgbClr val="7898E8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1D30CB-E2EA-49EC-A7B3-A23F7B8FEE87}"/>
              </a:ext>
            </a:extLst>
          </p:cNvPr>
          <p:cNvSpPr txBox="1"/>
          <p:nvPr/>
        </p:nvSpPr>
        <p:spPr>
          <a:xfrm>
            <a:off x="9628143" y="2607994"/>
            <a:ext cx="24198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7898E8"/>
                </a:solidFill>
              </a:rPr>
              <a:t>Здание </a:t>
            </a:r>
          </a:p>
          <a:p>
            <a:pPr algn="ctr"/>
            <a:r>
              <a:rPr lang="ru-RU" dirty="0">
                <a:solidFill>
                  <a:srgbClr val="7898E8"/>
                </a:solidFill>
              </a:rPr>
              <a:t>способно к самообеспечению</a:t>
            </a:r>
          </a:p>
        </p:txBody>
      </p:sp>
      <p:sp>
        <p:nvSpPr>
          <p:cNvPr id="18" name="Стрелка: вправо 17">
            <a:extLst>
              <a:ext uri="{FF2B5EF4-FFF2-40B4-BE49-F238E27FC236}">
                <a16:creationId xmlns:a16="http://schemas.microsoft.com/office/drawing/2014/main" id="{2EE3E913-9344-4DE1-AED5-6975C1988BE6}"/>
              </a:ext>
            </a:extLst>
          </p:cNvPr>
          <p:cNvSpPr/>
          <p:nvPr/>
        </p:nvSpPr>
        <p:spPr>
          <a:xfrm>
            <a:off x="9463762" y="2804160"/>
            <a:ext cx="635278" cy="294640"/>
          </a:xfrm>
          <a:prstGeom prst="rightArrow">
            <a:avLst/>
          </a:prstGeom>
          <a:solidFill>
            <a:srgbClr val="7898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E072554D-3B0A-413D-9143-565F80D646FD}"/>
              </a:ext>
            </a:extLst>
          </p:cNvPr>
          <p:cNvSpPr/>
          <p:nvPr/>
        </p:nvSpPr>
        <p:spPr>
          <a:xfrm>
            <a:off x="6519145" y="5453686"/>
            <a:ext cx="519854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dirty="0">
                <a:ln w="0"/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СХЕМА </a:t>
            </a:r>
            <a:r>
              <a:rPr lang="ru-RU" b="0" cap="none" spc="0" dirty="0">
                <a:ln w="0"/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ВЗАИМОСВЯЗИ </a:t>
            </a:r>
          </a:p>
          <a:p>
            <a:pPr algn="ctr"/>
            <a:r>
              <a:rPr lang="ru-RU" b="0" cap="none" spc="0" dirty="0">
                <a:ln w="0"/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ОСНОВОФОРМИРУЮЩИХ КОМПОНЕНТОВ КОНЦЕПЦИИ ЭНЕРГОЭФФЕКТИВНОГО ЗДАНИЯ</a:t>
            </a:r>
          </a:p>
        </p:txBody>
      </p:sp>
    </p:spTree>
    <p:extLst>
      <p:ext uri="{BB962C8B-B14F-4D97-AF65-F5344CB8AC3E}">
        <p14:creationId xmlns:p14="http://schemas.microsoft.com/office/powerpoint/2010/main" val="34344136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C155C45-407E-4D98-822E-0C3C9218C0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47" y="1703641"/>
            <a:ext cx="4313900" cy="230863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1A9C7E8-4925-4484-986A-5806B6FAFE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996" y="2668610"/>
            <a:ext cx="5070739" cy="4149750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FE4B8E73-E262-4E6C-9627-50F369AF80F6}"/>
              </a:ext>
            </a:extLst>
          </p:cNvPr>
          <p:cNvSpPr/>
          <p:nvPr/>
        </p:nvSpPr>
        <p:spPr>
          <a:xfrm>
            <a:off x="8437441" y="0"/>
            <a:ext cx="3754559" cy="6858000"/>
          </a:xfrm>
          <a:prstGeom prst="rect">
            <a:avLst/>
          </a:prstGeom>
          <a:gradFill>
            <a:gsLst>
              <a:gs pos="0">
                <a:srgbClr val="FF9999">
                  <a:lumMod val="62000"/>
                  <a:lumOff val="38000"/>
                </a:srgb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3178AB5-4BA4-4488-A1F5-6101A8AC36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1" t="24415" r="25049" b="64184"/>
          <a:stretch/>
        </p:blipFill>
        <p:spPr>
          <a:xfrm>
            <a:off x="4292353" y="329848"/>
            <a:ext cx="4145088" cy="116335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0A6E26F-C2B9-4255-94BB-903D59DCA1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1" t="12193" r="42292" b="74730"/>
          <a:stretch/>
        </p:blipFill>
        <p:spPr>
          <a:xfrm>
            <a:off x="771510" y="221052"/>
            <a:ext cx="1656381" cy="133429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9CD17FE-24FB-4CEA-AD6D-EF7C22D84A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10" t="12193" r="34640" b="75339"/>
          <a:stretch/>
        </p:blipFill>
        <p:spPr>
          <a:xfrm>
            <a:off x="9725629" y="221052"/>
            <a:ext cx="1118587" cy="1272150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93C9F979-B116-4AA8-B54A-D327C89898FB}"/>
              </a:ext>
            </a:extLst>
          </p:cNvPr>
          <p:cNvSpPr/>
          <p:nvPr/>
        </p:nvSpPr>
        <p:spPr>
          <a:xfrm>
            <a:off x="128674" y="1520770"/>
            <a:ext cx="340670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dirty="0">
                <a:ln w="0"/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Здание=механизм</a:t>
            </a:r>
            <a:endParaRPr lang="ru-RU" sz="2800" b="0" cap="none" spc="0" dirty="0">
              <a:ln w="0"/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FC3E0EC9-A5EF-4149-A0DB-7E8791D60B11}"/>
              </a:ext>
            </a:extLst>
          </p:cNvPr>
          <p:cNvSpPr/>
          <p:nvPr/>
        </p:nvSpPr>
        <p:spPr>
          <a:xfrm>
            <a:off x="8581572" y="1578672"/>
            <a:ext cx="340670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dirty="0">
                <a:ln w="0"/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Здание=организм</a:t>
            </a:r>
            <a:endParaRPr lang="ru-RU" sz="2800" b="0" cap="none" spc="0" dirty="0">
              <a:ln w="0"/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661F78AB-BC71-4CE4-BC1B-46D08C92DD18}"/>
              </a:ext>
            </a:extLst>
          </p:cNvPr>
          <p:cNvSpPr/>
          <p:nvPr/>
        </p:nvSpPr>
        <p:spPr>
          <a:xfrm>
            <a:off x="8424623" y="2101892"/>
            <a:ext cx="3754559" cy="565937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dirty="0">
                <a:ln w="0"/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Функционирует на </a:t>
            </a:r>
          </a:p>
          <a:p>
            <a:pPr algn="ctr"/>
            <a:r>
              <a:rPr lang="ru-RU" dirty="0">
                <a:ln w="0"/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Искусственном </a:t>
            </a:r>
          </a:p>
          <a:p>
            <a:pPr algn="ctr"/>
            <a:r>
              <a:rPr lang="ru-RU" dirty="0">
                <a:ln w="0"/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интеллекте </a:t>
            </a:r>
          </a:p>
          <a:p>
            <a:pPr algn="ctr"/>
            <a:endParaRPr lang="ru-RU" dirty="0">
              <a:ln w="0"/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ctr"/>
            <a:r>
              <a:rPr lang="ru-RU" b="1" cap="none" spc="0" dirty="0">
                <a:ln w="0"/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Самообеспечивающийся</a:t>
            </a:r>
          </a:p>
          <a:p>
            <a:pPr algn="ctr"/>
            <a:r>
              <a:rPr lang="ru-RU" b="1" dirty="0">
                <a:ln w="0"/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Саморегулирующийся</a:t>
            </a:r>
          </a:p>
          <a:p>
            <a:pPr algn="ctr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</a:pPr>
            <a:r>
              <a:rPr lang="ru-RU" dirty="0">
                <a:ln w="0"/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Конструктивные элементы работают по средствам внутренних процессов и внедрённых в них механизмов для поддержания и сохранения целостности объекта. </a:t>
            </a:r>
          </a:p>
          <a:p>
            <a:pPr algn="ctr">
              <a:lnSpc>
                <a:spcPct val="107000"/>
              </a:lnSpc>
              <a:spcBef>
                <a:spcPts val="500"/>
              </a:spcBef>
              <a:spcAft>
                <a:spcPts val="8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 </a:t>
            </a:r>
            <a:endParaRPr lang="ru-RU" sz="180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dirty="0">
              <a:ln w="0"/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C23ECC5-625F-48BF-9E5C-8F860B0DB8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94" y="3975606"/>
            <a:ext cx="2455465" cy="2357506"/>
          </a:xfrm>
          <a:prstGeom prst="flowChartConnector">
            <a:avLst/>
          </a:prstGeom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0E840A21-B9E6-44CE-958B-2DF76CBD0AEE}"/>
              </a:ext>
            </a:extLst>
          </p:cNvPr>
          <p:cNvSpPr/>
          <p:nvPr/>
        </p:nvSpPr>
        <p:spPr>
          <a:xfrm>
            <a:off x="47698" y="6261614"/>
            <a:ext cx="340670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>
                <a:ln w="0"/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Аналог </a:t>
            </a:r>
            <a:endParaRPr lang="ru-RU" sz="2800" b="0" cap="none" spc="0" dirty="0">
              <a:ln w="0"/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4267CD31-18F9-4CE8-B209-D2FA7FE10F66}"/>
              </a:ext>
            </a:extLst>
          </p:cNvPr>
          <p:cNvSpPr/>
          <p:nvPr/>
        </p:nvSpPr>
        <p:spPr>
          <a:xfrm>
            <a:off x="4110997" y="1590462"/>
            <a:ext cx="403187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МЕХАНИЗМ</a:t>
            </a:r>
          </a:p>
          <a:p>
            <a:pPr algn="ctr"/>
            <a:r>
              <a:rPr lang="ru-RU" sz="2000" dirty="0">
                <a:ln w="0"/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Встраиваемый в </a:t>
            </a:r>
            <a:r>
              <a:rPr lang="ru-RU" sz="2000" dirty="0" err="1">
                <a:ln w="0"/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сущ.здание</a:t>
            </a:r>
            <a:endParaRPr lang="ru-RU" sz="2000" dirty="0">
              <a:ln w="0"/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ctr"/>
            <a:r>
              <a:rPr lang="ru-RU" sz="2000" dirty="0">
                <a:ln w="0"/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или</a:t>
            </a:r>
          </a:p>
          <a:p>
            <a:pPr algn="ctr"/>
            <a:r>
              <a:rPr lang="ru-RU" sz="2000" dirty="0">
                <a:ln w="0"/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Внедренный в новое здание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2CCF573-2A68-411F-BB75-AB4E57B688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897" y="3333961"/>
            <a:ext cx="2190476" cy="14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2926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15E568CC-5A25-4D02-95AC-590CF88671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080" y="359768"/>
            <a:ext cx="7355840" cy="6656900"/>
          </a:xfr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5EAFCDB-9B2B-4857-8354-193D384C1241}"/>
              </a:ext>
            </a:extLst>
          </p:cNvPr>
          <p:cNvSpPr/>
          <p:nvPr/>
        </p:nvSpPr>
        <p:spPr>
          <a:xfrm>
            <a:off x="465112" y="359768"/>
            <a:ext cx="233910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dirty="0">
                <a:ln w="0"/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ФАКТОРЫ</a:t>
            </a:r>
            <a:endParaRPr lang="ru-RU" sz="4000" b="0" cap="none" spc="0" dirty="0">
              <a:ln w="0"/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014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FB0935-D13B-42E9-B065-BEA8A00B8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СОЦИАЛЬНО-ЭКОНОМИЧЕСКИЙ ФАКТОР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CE6E615-864B-4756-B07B-DFEB72E65A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67" t="17333" r="22560" b="23851"/>
          <a:stretch/>
        </p:blipFill>
        <p:spPr>
          <a:xfrm>
            <a:off x="2918517" y="1239519"/>
            <a:ext cx="6354966" cy="549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0668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5D2409-B50C-4372-863E-6E2252A50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ГРАДОСТРОИТЕЛЬНЫЙ ФАКТОР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04DA46-AF94-4B77-BAD4-4EF0DB5DEC00}"/>
              </a:ext>
            </a:extLst>
          </p:cNvPr>
          <p:cNvSpPr txBox="1"/>
          <p:nvPr/>
        </p:nvSpPr>
        <p:spPr>
          <a:xfrm>
            <a:off x="0" y="1903720"/>
            <a:ext cx="60960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местоположение и </a:t>
            </a:r>
          </a:p>
          <a:p>
            <a:pPr algn="ctr"/>
            <a:r>
              <a:rPr lang="ru-RU" dirty="0"/>
              <a:t>размеры участка проектирования, </a:t>
            </a:r>
          </a:p>
          <a:p>
            <a:pPr algn="ctr"/>
            <a:endParaRPr lang="ru-RU" dirty="0"/>
          </a:p>
          <a:p>
            <a:pPr algn="ctr"/>
            <a:r>
              <a:rPr lang="ru-RU" dirty="0"/>
              <a:t>условия зрительного восприятия </a:t>
            </a:r>
          </a:p>
          <a:p>
            <a:pPr algn="ctr"/>
            <a:r>
              <a:rPr lang="ru-RU" dirty="0"/>
              <a:t>объекта,</a:t>
            </a:r>
          </a:p>
          <a:p>
            <a:pPr algn="ctr"/>
            <a:r>
              <a:rPr lang="ru-RU" dirty="0"/>
              <a:t>морфологические, </a:t>
            </a:r>
          </a:p>
          <a:p>
            <a:pPr algn="ctr"/>
            <a:r>
              <a:rPr lang="ru-RU" dirty="0"/>
              <a:t>архитектурно-художественные </a:t>
            </a:r>
          </a:p>
          <a:p>
            <a:pPr algn="ctr"/>
            <a:r>
              <a:rPr lang="ru-RU" dirty="0"/>
              <a:t>особенности </a:t>
            </a:r>
          </a:p>
          <a:p>
            <a:pPr algn="ctr"/>
            <a:r>
              <a:rPr lang="ru-RU" dirty="0"/>
              <a:t>и</a:t>
            </a:r>
          </a:p>
          <a:p>
            <a:pPr algn="ctr"/>
            <a:r>
              <a:rPr lang="ru-RU" dirty="0"/>
              <a:t> функциональная </a:t>
            </a:r>
          </a:p>
          <a:p>
            <a:pPr algn="ctr"/>
            <a:r>
              <a:rPr lang="ru-RU" dirty="0"/>
              <a:t>структура</a:t>
            </a:r>
          </a:p>
          <a:p>
            <a:pPr algn="ctr"/>
            <a:r>
              <a:rPr lang="ru-RU" dirty="0"/>
              <a:t>окружающей застройки </a:t>
            </a:r>
          </a:p>
        </p:txBody>
      </p:sp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id="{A917128A-9957-47B1-9CC6-92D3142F1860}"/>
              </a:ext>
            </a:extLst>
          </p:cNvPr>
          <p:cNvSpPr/>
          <p:nvPr/>
        </p:nvSpPr>
        <p:spPr>
          <a:xfrm>
            <a:off x="5516880" y="2748185"/>
            <a:ext cx="2133600" cy="1056830"/>
          </a:xfrm>
          <a:prstGeom prst="rightArrow">
            <a:avLst/>
          </a:prstGeom>
          <a:solidFill>
            <a:srgbClr val="7898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2CD311-CD3A-4644-9D96-0A8933649989}"/>
              </a:ext>
            </a:extLst>
          </p:cNvPr>
          <p:cNvSpPr txBox="1"/>
          <p:nvPr/>
        </p:nvSpPr>
        <p:spPr>
          <a:xfrm>
            <a:off x="7559040" y="1903720"/>
            <a:ext cx="4318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7898E8"/>
                </a:solidFill>
              </a:rPr>
              <a:t>Размеры и площадь здания, </a:t>
            </a:r>
          </a:p>
          <a:p>
            <a:pPr algn="ctr"/>
            <a:endParaRPr lang="ru-RU" dirty="0">
              <a:solidFill>
                <a:srgbClr val="7898E8"/>
              </a:solidFill>
            </a:endParaRPr>
          </a:p>
          <a:p>
            <a:pPr algn="ctr"/>
            <a:endParaRPr lang="ru-RU" dirty="0">
              <a:solidFill>
                <a:srgbClr val="7898E8"/>
              </a:solidFill>
            </a:endParaRPr>
          </a:p>
          <a:p>
            <a:pPr algn="ctr"/>
            <a:r>
              <a:rPr lang="ru-RU" dirty="0">
                <a:solidFill>
                  <a:srgbClr val="7898E8"/>
                </a:solidFill>
              </a:rPr>
              <a:t>Этажность здания,</a:t>
            </a:r>
          </a:p>
          <a:p>
            <a:pPr algn="ctr"/>
            <a:endParaRPr lang="ru-RU" dirty="0">
              <a:solidFill>
                <a:srgbClr val="7898E8"/>
              </a:solidFill>
            </a:endParaRPr>
          </a:p>
          <a:p>
            <a:pPr algn="ctr"/>
            <a:endParaRPr lang="ru-RU" dirty="0">
              <a:solidFill>
                <a:srgbClr val="7898E8"/>
              </a:solidFill>
            </a:endParaRPr>
          </a:p>
          <a:p>
            <a:pPr algn="ctr"/>
            <a:r>
              <a:rPr lang="ru-RU" dirty="0">
                <a:solidFill>
                  <a:srgbClr val="7898E8"/>
                </a:solidFill>
              </a:rPr>
              <a:t>Объемно-планировочное и</a:t>
            </a:r>
          </a:p>
          <a:p>
            <a:pPr algn="ctr"/>
            <a:r>
              <a:rPr lang="ru-RU" dirty="0">
                <a:solidFill>
                  <a:srgbClr val="7898E8"/>
                </a:solidFill>
              </a:rPr>
              <a:t>Техническое оснащение здания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DC60B82-FBA8-48A6-806F-92A09BD4190E}"/>
              </a:ext>
            </a:extLst>
          </p:cNvPr>
          <p:cNvSpPr/>
          <p:nvPr/>
        </p:nvSpPr>
        <p:spPr>
          <a:xfrm>
            <a:off x="5311378" y="3014990"/>
            <a:ext cx="233910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>
                <a:ln w="0"/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Диктуют</a:t>
            </a:r>
            <a:endParaRPr lang="ru-RU" sz="2800" b="0" cap="none" spc="0" dirty="0">
              <a:ln w="0"/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0998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D20876-5C78-46C3-80EE-7FC40D507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ИНЖЕНЕРНО-ТЕХНИЧЕСКИЙ ФАКТОР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CC15928F-15E1-4E8C-9416-B8B641365B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407153"/>
            <a:ext cx="8412480" cy="536974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EEA76E-CC3F-42B2-9D09-3F38C46FE473}"/>
              </a:ext>
            </a:extLst>
          </p:cNvPr>
          <p:cNvSpPr txBox="1"/>
          <p:nvPr/>
        </p:nvSpPr>
        <p:spPr>
          <a:xfrm>
            <a:off x="416560" y="1407153"/>
            <a:ext cx="29464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7898E8"/>
                </a:solidFill>
              </a:rPr>
              <a:t>КОНСТРУКТИВНЫЙ</a:t>
            </a:r>
          </a:p>
          <a:p>
            <a:pPr algn="ctr"/>
            <a:r>
              <a:rPr lang="ru-RU" dirty="0"/>
              <a:t>конструктивное решение,</a:t>
            </a:r>
          </a:p>
          <a:p>
            <a:pPr algn="ctr"/>
            <a:r>
              <a:rPr lang="ru-RU" dirty="0"/>
              <a:t>обеспечение длительного</a:t>
            </a:r>
          </a:p>
          <a:p>
            <a:pPr algn="ctr"/>
            <a:r>
              <a:rPr lang="ru-RU" dirty="0"/>
              <a:t>срока службы конструкции,</a:t>
            </a:r>
          </a:p>
          <a:p>
            <a:pPr algn="ctr"/>
            <a:r>
              <a:rPr lang="ru-RU" dirty="0"/>
              <a:t>модернизация и обновление</a:t>
            </a:r>
          </a:p>
          <a:p>
            <a:pPr algn="ctr"/>
            <a:r>
              <a:rPr lang="ru-RU" dirty="0"/>
              <a:t>оборудования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455736-8F8E-4DAB-B7F2-0C72AA27EE50}"/>
              </a:ext>
            </a:extLst>
          </p:cNvPr>
          <p:cNvSpPr txBox="1"/>
          <p:nvPr/>
        </p:nvSpPr>
        <p:spPr>
          <a:xfrm>
            <a:off x="9692640" y="1407153"/>
            <a:ext cx="234696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7898E8"/>
                </a:solidFill>
              </a:rPr>
              <a:t>ЭНЕРГЕТИЧЕСКИЙ</a:t>
            </a:r>
          </a:p>
          <a:p>
            <a:pPr algn="ctr"/>
            <a:r>
              <a:rPr lang="ru-RU" dirty="0"/>
              <a:t>системы генерации,</a:t>
            </a:r>
          </a:p>
          <a:p>
            <a:pPr algn="ctr"/>
            <a:r>
              <a:rPr lang="ru-RU" dirty="0"/>
              <a:t>аккумулирования, </a:t>
            </a:r>
          </a:p>
          <a:p>
            <a:pPr algn="ctr"/>
            <a:r>
              <a:rPr lang="ru-RU" dirty="0"/>
              <a:t>экономного </a:t>
            </a:r>
          </a:p>
          <a:p>
            <a:pPr algn="ctr"/>
            <a:r>
              <a:rPr lang="ru-RU" dirty="0"/>
              <a:t>использования</a:t>
            </a:r>
          </a:p>
          <a:p>
            <a:pPr algn="ctr"/>
            <a:r>
              <a:rPr lang="ru-RU" dirty="0"/>
              <a:t>энергии</a:t>
            </a:r>
          </a:p>
        </p:txBody>
      </p:sp>
    </p:spTree>
    <p:extLst>
      <p:ext uri="{BB962C8B-B14F-4D97-AF65-F5344CB8AC3E}">
        <p14:creationId xmlns:p14="http://schemas.microsoft.com/office/powerpoint/2010/main" val="15110144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9DDCB3-C907-455D-829F-88A437679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385" y="64655"/>
            <a:ext cx="6304967" cy="1626033"/>
          </a:xfrm>
        </p:spPr>
        <p:txBody>
          <a:bodyPr>
            <a:noAutofit/>
          </a:bodyPr>
          <a:lstStyle/>
          <a:p>
            <a:pPr algn="ctr"/>
            <a:r>
              <a:rPr lang="ru-RU" sz="3200" dirty="0"/>
              <a:t>АРХИТЕКТУРНО-</a:t>
            </a:r>
            <a:br>
              <a:rPr lang="ru-RU" sz="3200" dirty="0"/>
            </a:br>
            <a:r>
              <a:rPr lang="ru-RU" sz="3200" dirty="0"/>
              <a:t>ХУДОЖЕСТВЕННЫЙ</a:t>
            </a:r>
            <a:br>
              <a:rPr lang="ru-RU" sz="3200" dirty="0"/>
            </a:br>
            <a:r>
              <a:rPr lang="ru-RU" sz="3200" dirty="0"/>
              <a:t>ФАКТОР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74B08E-EDA0-4F8E-900D-103D78876409}"/>
              </a:ext>
            </a:extLst>
          </p:cNvPr>
          <p:cNvSpPr txBox="1"/>
          <p:nvPr/>
        </p:nvSpPr>
        <p:spPr>
          <a:xfrm>
            <a:off x="611673" y="1471058"/>
            <a:ext cx="551190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7898E8"/>
                </a:solidFill>
              </a:rPr>
              <a:t>создание эстетического образа,  использование долговечных  качественных материалов,</a:t>
            </a:r>
          </a:p>
          <a:p>
            <a:pPr algn="ctr"/>
            <a:r>
              <a:rPr lang="ru-RU" dirty="0">
                <a:solidFill>
                  <a:srgbClr val="7898E8"/>
                </a:solidFill>
              </a:rPr>
              <a:t>выбор цветового решения,   </a:t>
            </a:r>
          </a:p>
          <a:p>
            <a:pPr algn="ctr"/>
            <a:r>
              <a:rPr lang="ru-RU" dirty="0">
                <a:solidFill>
                  <a:srgbClr val="7898E8"/>
                </a:solidFill>
              </a:rPr>
              <a:t>объёмно-пространственная пластика здания,</a:t>
            </a:r>
          </a:p>
          <a:p>
            <a:pPr algn="ctr"/>
            <a:r>
              <a:rPr lang="ru-RU" dirty="0">
                <a:solidFill>
                  <a:srgbClr val="7898E8"/>
                </a:solidFill>
              </a:rPr>
              <a:t>пластическая характеристика поверхности фасада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48BED4-A7DA-425F-99C6-96D821E9A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723" y="2831546"/>
            <a:ext cx="3432770" cy="389969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C38AF4C-34BB-4071-85A0-CF536AF70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862" y="2831546"/>
            <a:ext cx="5232298" cy="386413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3D31328-9582-47E3-9625-C065A38E54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607"/>
          <a:stretch/>
        </p:blipFill>
        <p:spPr>
          <a:xfrm>
            <a:off x="6434287" y="299637"/>
            <a:ext cx="5072990" cy="2595727"/>
          </a:xfrm>
          <a:prstGeom prst="rect">
            <a:avLst/>
          </a:prstGeom>
        </p:spPr>
      </p:pic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14B4C012-F9D1-4A26-A2D1-208EE025D6A2}"/>
              </a:ext>
            </a:extLst>
          </p:cNvPr>
          <p:cNvSpPr/>
          <p:nvPr/>
        </p:nvSpPr>
        <p:spPr>
          <a:xfrm flipV="1">
            <a:off x="4681917" y="3608574"/>
            <a:ext cx="1215521" cy="602081"/>
          </a:xfrm>
          <a:prstGeom prst="rightArrow">
            <a:avLst/>
          </a:prstGeom>
          <a:solidFill>
            <a:srgbClr val="7898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: вправо 14">
            <a:extLst>
              <a:ext uri="{FF2B5EF4-FFF2-40B4-BE49-F238E27FC236}">
                <a16:creationId xmlns:a16="http://schemas.microsoft.com/office/drawing/2014/main" id="{3BB69B5E-227A-43E7-BD70-C2A68875A4C3}"/>
              </a:ext>
            </a:extLst>
          </p:cNvPr>
          <p:cNvSpPr/>
          <p:nvPr/>
        </p:nvSpPr>
        <p:spPr>
          <a:xfrm rot="10800000" flipV="1">
            <a:off x="4637594" y="5640942"/>
            <a:ext cx="1215521" cy="602081"/>
          </a:xfrm>
          <a:prstGeom prst="rightArrow">
            <a:avLst/>
          </a:prstGeom>
          <a:solidFill>
            <a:srgbClr val="7898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5D31FA0-57EA-454C-AFE3-2FBEBB8692FC}"/>
              </a:ext>
            </a:extLst>
          </p:cNvPr>
          <p:cNvSpPr/>
          <p:nvPr/>
        </p:nvSpPr>
        <p:spPr>
          <a:xfrm>
            <a:off x="4043889" y="4354789"/>
            <a:ext cx="239039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0" cap="none" spc="0" dirty="0">
                <a:ln w="0"/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Влияют на </a:t>
            </a:r>
          </a:p>
          <a:p>
            <a:pPr algn="ctr"/>
            <a:r>
              <a:rPr lang="ru-RU" b="0" cap="none" spc="0" dirty="0">
                <a:ln w="0"/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аэродинамические</a:t>
            </a:r>
          </a:p>
          <a:p>
            <a:pPr algn="ctr"/>
            <a:r>
              <a:rPr lang="ru-RU" dirty="0">
                <a:ln w="0"/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характеристики </a:t>
            </a:r>
          </a:p>
          <a:p>
            <a:pPr algn="ctr"/>
            <a:r>
              <a:rPr lang="ru-RU" dirty="0">
                <a:ln w="0"/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здания</a:t>
            </a:r>
            <a:endParaRPr lang="ru-RU" b="0" cap="none" spc="0" dirty="0">
              <a:ln w="0"/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0263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D0A5C3-EDED-4470-A5EF-B8F2F36A8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597" y="98795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ЭКОЛОГИЧЕСКИЙ ФАКТОР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B21461-B838-4889-A3EC-1676324E028B}"/>
              </a:ext>
            </a:extLst>
          </p:cNvPr>
          <p:cNvSpPr txBox="1"/>
          <p:nvPr/>
        </p:nvSpPr>
        <p:spPr>
          <a:xfrm>
            <a:off x="1206081" y="1327259"/>
            <a:ext cx="1773755" cy="369332"/>
          </a:xfrm>
          <a:prstGeom prst="rect">
            <a:avLst/>
          </a:prstGeom>
          <a:ln>
            <a:solidFill>
              <a:schemeClr val="bg1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/>
              <a:t>АБИОТИЧЕСКИЙ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F009EF-2CFD-4544-B678-9CD30CFE46E6}"/>
              </a:ext>
            </a:extLst>
          </p:cNvPr>
          <p:cNvSpPr txBox="1"/>
          <p:nvPr/>
        </p:nvSpPr>
        <p:spPr>
          <a:xfrm>
            <a:off x="5198962" y="1327259"/>
            <a:ext cx="1640706" cy="369332"/>
          </a:xfrm>
          <a:prstGeom prst="rect">
            <a:avLst/>
          </a:prstGeom>
          <a:ln>
            <a:solidFill>
              <a:schemeClr val="bg1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/>
              <a:t>БИОТИЧЕСКИЙ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D77FFB-8433-4751-9808-BF659BDD2C15}"/>
              </a:ext>
            </a:extLst>
          </p:cNvPr>
          <p:cNvSpPr txBox="1"/>
          <p:nvPr/>
        </p:nvSpPr>
        <p:spPr>
          <a:xfrm>
            <a:off x="9058794" y="1333858"/>
            <a:ext cx="1965603" cy="369332"/>
          </a:xfrm>
          <a:prstGeom prst="rect">
            <a:avLst/>
          </a:prstGeom>
          <a:ln>
            <a:solidFill>
              <a:schemeClr val="bg1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/>
              <a:t>АНТРОПОГЕННЫЙ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85C376-8DE1-4770-8500-CA85081B8F6D}"/>
              </a:ext>
            </a:extLst>
          </p:cNvPr>
          <p:cNvSpPr txBox="1"/>
          <p:nvPr/>
        </p:nvSpPr>
        <p:spPr>
          <a:xfrm>
            <a:off x="939970" y="1703190"/>
            <a:ext cx="23059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воздействие </a:t>
            </a:r>
          </a:p>
          <a:p>
            <a:pPr algn="ctr"/>
            <a:r>
              <a:rPr lang="ru-RU" dirty="0"/>
              <a:t>климата</a:t>
            </a:r>
          </a:p>
          <a:p>
            <a:pPr algn="ctr"/>
            <a:r>
              <a:rPr lang="ru-RU" dirty="0"/>
              <a:t>(свет, t, осадки и др.)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A40762-15C4-4165-9BB8-18124DC59D17}"/>
              </a:ext>
            </a:extLst>
          </p:cNvPr>
          <p:cNvSpPr txBox="1"/>
          <p:nvPr/>
        </p:nvSpPr>
        <p:spPr>
          <a:xfrm>
            <a:off x="4329228" y="1739002"/>
            <a:ext cx="33801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влияние организмов на объект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DF00B8-45A3-428B-A064-06BC55AFCAE4}"/>
              </a:ext>
            </a:extLst>
          </p:cNvPr>
          <p:cNvSpPr txBox="1"/>
          <p:nvPr/>
        </p:nvSpPr>
        <p:spPr>
          <a:xfrm>
            <a:off x="8667360" y="1748593"/>
            <a:ext cx="26788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интенсивность шума</a:t>
            </a:r>
          </a:p>
          <a:p>
            <a:pPr algn="ctr"/>
            <a:r>
              <a:rPr lang="ru-RU" dirty="0"/>
              <a:t>влияние на </a:t>
            </a:r>
            <a:r>
              <a:rPr lang="ru-RU" dirty="0" err="1"/>
              <a:t>окр</a:t>
            </a:r>
            <a:r>
              <a:rPr lang="ru-RU" dirty="0"/>
              <a:t>. среду</a:t>
            </a:r>
          </a:p>
          <a:p>
            <a:pPr algn="ctr"/>
            <a:r>
              <a:rPr lang="ru-RU" dirty="0"/>
              <a:t>выполнение стандартов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5860894-DEAB-4C6E-AB45-9254D45B19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883" y="1739002"/>
            <a:ext cx="5043477" cy="518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4633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8FBD-6BE8-40A9-8EED-EB596343F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Заключение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FA9B1E-B9BC-4B8F-9F98-6F0B0B2772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66120" cy="435133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1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Будущее за прогрессивными идеями, способными объединить специалистов в различных областях. </a:t>
            </a:r>
          </a:p>
          <a:p>
            <a:pPr marL="0" indent="0" algn="ctr">
              <a:buNone/>
            </a:pPr>
            <a:r>
              <a:rPr lang="ru-RU" sz="1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Именно архитектура является платформой для создания симбиоза передовых технологий, </a:t>
            </a:r>
          </a:p>
          <a:p>
            <a:pPr marL="0" indent="0" algn="ctr">
              <a:buNone/>
            </a:pPr>
            <a:r>
              <a:rPr lang="ru-RU" sz="1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тесно вплетенных в архитектурный облик здания.</a:t>
            </a:r>
          </a:p>
          <a:p>
            <a:pPr marL="0" indent="0" algn="just">
              <a:buNone/>
            </a:pPr>
            <a:endParaRPr lang="ru-RU" sz="18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indent="-342900" algn="just">
              <a:buFont typeface="Arial" panose="020B0604020202020204" pitchFamily="34" charset="0"/>
              <a:buAutoNum type="arabicPeriod"/>
            </a:pPr>
            <a:r>
              <a:rPr lang="ru-RU" sz="1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Ветроэнергетические установки способны не только вырабатывать энергию, но и менять архитектурный облик здания, трансформировать его.</a:t>
            </a:r>
          </a:p>
          <a:p>
            <a:pPr marL="342900" indent="-342900" algn="just">
              <a:buAutoNum type="arabicPeriod"/>
            </a:pPr>
            <a:r>
              <a:rPr lang="ru-RU" sz="18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Применение передовых технологий в области энергетики в общественных зданиях и сооружениях снизит потребность использования центральных систем отопления, что приведет к удешевлению и созданию альтернативных источников энергии доступных для повседневного использования для всех слоёв общества. </a:t>
            </a:r>
          </a:p>
          <a:p>
            <a:pPr marL="342900" indent="-342900" algn="just">
              <a:buFont typeface="Arial" panose="020B0604020202020204" pitchFamily="34" charset="0"/>
              <a:buAutoNum type="arabicPeriod"/>
            </a:pPr>
            <a:r>
              <a:rPr lang="ru-RU" sz="1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П</a:t>
            </a:r>
            <a:r>
              <a:rPr lang="ru-RU" sz="18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олученные результаты в ходе исследования могут быть внедрены и использованы в различных технических областях, что несомненно станет толчком к развитию новых технологий, материалов и др.</a:t>
            </a:r>
          </a:p>
          <a:p>
            <a:pPr marL="0" indent="0">
              <a:buNone/>
            </a:pPr>
            <a:br>
              <a:rPr lang="ru-RU" sz="1800" b="1" dirty="0">
                <a:solidFill>
                  <a:srgbClr val="444444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endParaRPr lang="ru-RU" sz="180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61917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1B43D5-C9FA-4A73-B95F-CF2F77931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Актуальность темы исследования</a:t>
            </a:r>
            <a:br>
              <a:rPr lang="ru-RU" sz="40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2BAEDE-5286-41A1-BA24-1DC3FE1AD7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Эффективность использования энергии является своего рода индикатором научно-технического и экономического потенциала общества, позволяющим оценивать уровень его развития. Сложное положение экономики России, в котором оказалась и отечественная энергетика, в ближайшем будущем может привести к глубочайшему энергетическому кризису. Целенаправленная реализация программ энергоэффективных зданий с учётом климатических особенностей местности позволила бы уменьшить потребление энергии, а с использованием конструкции на основе строения пера создать новые архитектурные образы. В связи с вышеизложенным использование нетрадиционных источников энергии актуально и имеет большую научно-техническую и практическую значимость.</a:t>
            </a:r>
            <a:endParaRPr lang="ru-RU" sz="180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2301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AFB7CD6-D917-4196-B764-72A71E871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840" y="924560"/>
            <a:ext cx="10332720" cy="522192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b="1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Цель ВКР </a:t>
            </a:r>
            <a:r>
              <a:rPr lang="ru-RU" sz="18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является создание концепции энергоэффективного здания с использованием разработанного фасадного </a:t>
            </a:r>
            <a:r>
              <a:rPr lang="ru-RU" sz="1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механизма по типу строения крыла птицы. </a:t>
            </a:r>
          </a:p>
          <a:p>
            <a:pPr marL="0" indent="0" algn="just">
              <a:buNone/>
            </a:pPr>
            <a:endParaRPr lang="ru-RU" sz="18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lvl="0" indent="0" algn="just">
              <a:buNone/>
            </a:pPr>
            <a:r>
              <a:rPr lang="ru-RU" sz="18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Задачи: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sz="1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Изучить мировой опыт проектирования энергоэффективных зданий с использованием </a:t>
            </a:r>
            <a:r>
              <a:rPr lang="ru-RU" sz="180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ветрогенерирующих</a:t>
            </a:r>
            <a:r>
              <a:rPr lang="ru-RU" sz="1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установок.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sz="1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Обосновать объемно-планировочные и конструктивные решения, способствующие повышению энергоэффективности, качества функционирования и экономичности здания.</a:t>
            </a:r>
          </a:p>
          <a:p>
            <a:pPr marL="342900" lvl="0" indent="-342900" algn="just">
              <a:spcAft>
                <a:spcPts val="800"/>
              </a:spcAft>
              <a:buFont typeface="+mj-lt"/>
              <a:buAutoNum type="arabicPeriod"/>
            </a:pPr>
            <a:r>
              <a:rPr lang="ru-RU" sz="1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Дать прогноз будущему развитию разработанной концепции фасадного механизма и его применения на других типах зданий.</a:t>
            </a:r>
          </a:p>
          <a:p>
            <a:pPr marL="0" indent="0" algn="just">
              <a:buNone/>
            </a:pPr>
            <a:endParaRPr lang="ru-RU" sz="18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b="1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Гипотеза</a:t>
            </a:r>
            <a:endParaRPr lang="ru-RU" sz="180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Создание конструкции на основе строения пера для фасадов здания с учетом климатических особенностей станет двигателем развития энергоэффективных зданий.</a:t>
            </a:r>
            <a:endParaRPr lang="ru-RU" sz="180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>
              <a:buNone/>
            </a:pPr>
            <a:endParaRPr lang="ru-RU" sz="180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4653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97CA39A-B3A8-4676-9D0B-C1750553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656948"/>
            <a:ext cx="10058400" cy="5295796"/>
          </a:xfrm>
        </p:spPr>
        <p:txBody>
          <a:bodyPr>
            <a:norm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ru-RU" sz="1800" b="1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Основными методами исследования являются</a:t>
            </a:r>
            <a:r>
              <a:rPr lang="ru-RU" sz="18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сравнительный анализ и, в последующем, синтез отечественного и зарубежного опыта в проектировании, строительстве энергоэффективных зданий и технологических разработок преобразования ветровой энергии.</a:t>
            </a:r>
            <a:endParaRPr lang="ru-RU" sz="180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ru-RU" sz="18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Эти методы сочетались с историческим методом исследования, который позволил рассмотреть техническую сторону архитектуры в динамике её развитии, проследить её деформацию и трансформацию. Кроме того, исторический подход выступил как акт создания диалога настоящего, прошлого и будущего. </a:t>
            </a:r>
            <a:endParaRPr lang="ru-RU" sz="180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ru-RU" sz="18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Теоретической базой исследования выступили уже созданные на сегодняшний день энергоэффективные здания и разработки в различных областях (энергетика, строительные материалы, инженерно-технические науки).</a:t>
            </a:r>
            <a:endParaRPr lang="ru-RU" sz="180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ru-RU" sz="18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Результатом исследования является научно-проектный труд, который включает в себя систематизацию результатов исследования современных инженерных технологий в энергоэффективных зданиях, синтез полученных при анализе данных и новых тенденций в архитектуре в единое целое, а также создание концепции фасада на основе смоделированного фасадного элемента, механизм «Перо», и внедрение его в энергоэффективное здание.</a:t>
            </a:r>
            <a:endParaRPr lang="ru-RU" sz="180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9157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57917C-EE16-4B53-8D7F-0E178EBAC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4187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Апробация результатов исследования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B1851443-B8C6-4E97-A2D2-17E1A9FB66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53" y="1828800"/>
            <a:ext cx="5492387" cy="3883980"/>
          </a:xfr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3F5ABB9-2E28-44BC-B231-E63E9DFF2D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170" y="1828800"/>
            <a:ext cx="6368877" cy="388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60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B79120-94F6-43B7-8D1C-B3638AD829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36" y="1077641"/>
            <a:ext cx="3727039" cy="564375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D9DA3E9-B1DB-478E-AF88-3A21D0094A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235" y="1077640"/>
            <a:ext cx="3727040" cy="564375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057C86C-24B7-4AE2-867B-EDE81AC68D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032" y="1077640"/>
            <a:ext cx="3727040" cy="5643752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B93C6A81-82D5-4271-A3D2-FFB2314AF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4187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Апробация результатов исследования</a:t>
            </a:r>
          </a:p>
        </p:txBody>
      </p:sp>
    </p:spTree>
    <p:extLst>
      <p:ext uri="{BB962C8B-B14F-4D97-AF65-F5344CB8AC3E}">
        <p14:creationId xmlns:p14="http://schemas.microsoft.com/office/powerpoint/2010/main" val="1083901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73B26A-406B-4E24-9182-AD0A030B99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83" y="1074198"/>
            <a:ext cx="3727037" cy="564374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71DA4C1-215C-4A0B-B82B-F04CE039F6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480" y="1074196"/>
            <a:ext cx="3727039" cy="56437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0CAF81B-4C28-4132-9B2F-F1CB3FE3A8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278" y="1074196"/>
            <a:ext cx="3727039" cy="564375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5AE667BB-9957-4224-BA32-CEB6087BF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4187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Апробация результатов исследования</a:t>
            </a:r>
          </a:p>
        </p:txBody>
      </p:sp>
    </p:spTree>
    <p:extLst>
      <p:ext uri="{BB962C8B-B14F-4D97-AF65-F5344CB8AC3E}">
        <p14:creationId xmlns:p14="http://schemas.microsoft.com/office/powerpoint/2010/main" val="855029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E8051C0-55C5-46A3-AD4A-941DD57174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9" y="292964"/>
            <a:ext cx="7307520" cy="38529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D6A0F3-89E5-466D-A714-6783B4F8E4E1}"/>
              </a:ext>
            </a:extLst>
          </p:cNvPr>
          <p:cNvSpPr txBox="1"/>
          <p:nvPr/>
        </p:nvSpPr>
        <p:spPr>
          <a:xfrm>
            <a:off x="1851400" y="983694"/>
            <a:ext cx="433864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7898E8"/>
                </a:solidFill>
              </a:rPr>
              <a:t>Традиционные и альтернативные  источники</a:t>
            </a:r>
          </a:p>
          <a:p>
            <a:pPr algn="ctr"/>
            <a:r>
              <a:rPr lang="ru-RU" sz="1600" dirty="0">
                <a:solidFill>
                  <a:srgbClr val="7898E8"/>
                </a:solidFill>
              </a:rPr>
              <a:t>обеспечивают</a:t>
            </a:r>
          </a:p>
          <a:p>
            <a:pPr algn="ctr"/>
            <a:r>
              <a:rPr lang="ru-RU" sz="1600" dirty="0">
                <a:solidFill>
                  <a:srgbClr val="7898E8"/>
                </a:solidFill>
              </a:rPr>
              <a:t>здание энергией через</a:t>
            </a:r>
          </a:p>
          <a:p>
            <a:pPr algn="ctr"/>
            <a:r>
              <a:rPr lang="ru-RU" sz="1600" dirty="0">
                <a:solidFill>
                  <a:srgbClr val="7898E8"/>
                </a:solidFill>
              </a:rPr>
              <a:t>центральные сети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CF7093A-0DE2-4BC6-B2C7-80D77D44E3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259" y="930759"/>
            <a:ext cx="4701524" cy="2479975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24F42EE-61B7-4BCC-85D5-F4D91E4C665D}"/>
              </a:ext>
            </a:extLst>
          </p:cNvPr>
          <p:cNvSpPr/>
          <p:nvPr/>
        </p:nvSpPr>
        <p:spPr>
          <a:xfrm>
            <a:off x="8552470" y="401768"/>
            <a:ext cx="233910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>
                <a:ln w="0"/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ПРОШЛОЕ</a:t>
            </a: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12C7DB83-FAB1-4CA0-9F66-39E9E6FD5E03}"/>
              </a:ext>
            </a:extLst>
          </p:cNvPr>
          <p:cNvGrpSpPr/>
          <p:nvPr/>
        </p:nvGrpSpPr>
        <p:grpSpPr>
          <a:xfrm>
            <a:off x="687324" y="4444793"/>
            <a:ext cx="10817352" cy="2395544"/>
            <a:chOff x="0" y="4145872"/>
            <a:chExt cx="11785905" cy="2610034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37FD9F4A-3A5B-486E-AFCE-A0E3C53666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371" r="25049" b="64710"/>
            <a:stretch/>
          </p:blipFill>
          <p:spPr>
            <a:xfrm>
              <a:off x="0" y="4145872"/>
              <a:ext cx="11785905" cy="2547890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F0432EBD-B0F2-45F0-844C-DA3C7484F0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897" r="75329" b="64184"/>
            <a:stretch/>
          </p:blipFill>
          <p:spPr>
            <a:xfrm>
              <a:off x="0" y="4208016"/>
              <a:ext cx="3879543" cy="2547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42238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EC864484-55C6-4926-8DB9-EB3E31313876}"/>
              </a:ext>
            </a:extLst>
          </p:cNvPr>
          <p:cNvGrpSpPr/>
          <p:nvPr/>
        </p:nvGrpSpPr>
        <p:grpSpPr>
          <a:xfrm>
            <a:off x="5270475" y="5272049"/>
            <a:ext cx="6960665" cy="1504765"/>
            <a:chOff x="539495" y="1228059"/>
            <a:chExt cx="9912895" cy="2142981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9118F859-F3E5-467D-8962-FEA9F0935C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371" r="25049" b="64710"/>
            <a:stretch/>
          </p:blipFill>
          <p:spPr>
            <a:xfrm>
              <a:off x="539495" y="1228059"/>
              <a:ext cx="9912895" cy="2142981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9BB4DF57-93CB-464F-AA79-FB38547558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12" t="12371" r="54093" b="64710"/>
            <a:stretch/>
          </p:blipFill>
          <p:spPr>
            <a:xfrm>
              <a:off x="3913633" y="1228059"/>
              <a:ext cx="2697480" cy="2142981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3321CDA-0485-40C7-BB28-7A5F647DDF40}"/>
              </a:ext>
            </a:extLst>
          </p:cNvPr>
          <p:cNvSpPr txBox="1"/>
          <p:nvPr/>
        </p:nvSpPr>
        <p:spPr>
          <a:xfrm>
            <a:off x="5934455" y="4687274"/>
            <a:ext cx="56327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7898E8"/>
                </a:solidFill>
              </a:rPr>
              <a:t>Альтернативные источники энергии располагаются </a:t>
            </a:r>
          </a:p>
          <a:p>
            <a:pPr algn="ctr"/>
            <a:r>
              <a:rPr lang="ru-RU" sz="1600" dirty="0">
                <a:solidFill>
                  <a:srgbClr val="7898E8"/>
                </a:solidFill>
              </a:rPr>
              <a:t>«на здании» и частично его обеспечивают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90B2B03-0423-410C-BAEA-9BE0F531A6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532" y="335307"/>
            <a:ext cx="5656210" cy="640044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FE5FB7-0AF9-4A50-A8ED-80DD68AB39D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47"/>
          <a:stretch/>
        </p:blipFill>
        <p:spPr>
          <a:xfrm>
            <a:off x="7826791" y="2327473"/>
            <a:ext cx="1848031" cy="23785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06DA2D3-E853-41C8-A0EB-E2FF1CB7A67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996" b="6528"/>
          <a:stretch/>
        </p:blipFill>
        <p:spPr>
          <a:xfrm>
            <a:off x="6043951" y="2346244"/>
            <a:ext cx="1053592" cy="237857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4B7862D-A6EF-4B66-8B04-3508E078478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3" b="3408"/>
          <a:stretch/>
        </p:blipFill>
        <p:spPr>
          <a:xfrm>
            <a:off x="10146235" y="2398997"/>
            <a:ext cx="1857313" cy="227306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FC825C8-295C-45C1-A1A9-B5742BECEC6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13478" r="35450" b="23416"/>
          <a:stretch/>
        </p:blipFill>
        <p:spPr>
          <a:xfrm>
            <a:off x="9913338" y="387765"/>
            <a:ext cx="1173043" cy="182388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F1A5193-1CEE-4E85-A44A-4D4BD2D005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680" y="387765"/>
            <a:ext cx="2580640" cy="1767738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1C206F5E-5BDF-4DCF-B7F9-A2D688486975}"/>
              </a:ext>
            </a:extLst>
          </p:cNvPr>
          <p:cNvSpPr/>
          <p:nvPr/>
        </p:nvSpPr>
        <p:spPr>
          <a:xfrm>
            <a:off x="6514219" y="215795"/>
            <a:ext cx="32252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0" cap="none" spc="0" dirty="0">
                <a:ln w="0"/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929B7A13-DF19-4477-A4E5-D05041C86920}"/>
              </a:ext>
            </a:extLst>
          </p:cNvPr>
          <p:cNvSpPr/>
          <p:nvPr/>
        </p:nvSpPr>
        <p:spPr>
          <a:xfrm>
            <a:off x="9556654" y="215795"/>
            <a:ext cx="32252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0" cap="none" spc="0" dirty="0">
                <a:ln w="0"/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D12E97CC-F756-4740-9131-655838CE36A8}"/>
              </a:ext>
            </a:extLst>
          </p:cNvPr>
          <p:cNvSpPr/>
          <p:nvPr/>
        </p:nvSpPr>
        <p:spPr>
          <a:xfrm>
            <a:off x="5719881" y="2346244"/>
            <a:ext cx="32252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0" cap="none" spc="0" dirty="0">
                <a:ln w="0"/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3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D73B75EC-19C4-4F4C-8A10-D53726984AC2}"/>
              </a:ext>
            </a:extLst>
          </p:cNvPr>
          <p:cNvSpPr/>
          <p:nvPr/>
        </p:nvSpPr>
        <p:spPr>
          <a:xfrm>
            <a:off x="7407693" y="2318146"/>
            <a:ext cx="32252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0" cap="none" spc="0" dirty="0">
                <a:ln w="0"/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4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B8783AC3-4942-478C-BFEC-96F8CF46F767}"/>
              </a:ext>
            </a:extLst>
          </p:cNvPr>
          <p:cNvSpPr/>
          <p:nvPr/>
        </p:nvSpPr>
        <p:spPr>
          <a:xfrm>
            <a:off x="9771386" y="2346244"/>
            <a:ext cx="32252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0" cap="none" spc="0" dirty="0">
                <a:ln w="0"/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04588217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947</TotalTime>
  <Words>652</Words>
  <Application>Microsoft Office PowerPoint</Application>
  <PresentationFormat>Широкоэкранный</PresentationFormat>
  <Paragraphs>128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Courier New</vt:lpstr>
      <vt:lpstr>Times New Roman</vt:lpstr>
      <vt:lpstr>Wingdings</vt:lpstr>
      <vt:lpstr>Тема Office</vt:lpstr>
      <vt:lpstr>Внедрение ветроэнергетических установок в архитектурный облик гражданских зданий</vt:lpstr>
      <vt:lpstr>Актуальность темы исследования </vt:lpstr>
      <vt:lpstr>Презентация PowerPoint</vt:lpstr>
      <vt:lpstr>Презентация PowerPoint</vt:lpstr>
      <vt:lpstr>Апробация результатов исследования</vt:lpstr>
      <vt:lpstr>Апробация результатов исследования</vt:lpstr>
      <vt:lpstr>Апробация результатов исследования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СОЦИАЛЬНО-ЭКОНОМИЧЕСКИЙ ФАКТОР</vt:lpstr>
      <vt:lpstr>ГРАДОСТРОИТЕЛЬНЫЙ ФАКТОР</vt:lpstr>
      <vt:lpstr>ИНЖЕНЕРНО-ТЕХНИЧЕСКИЙ ФАКТОР</vt:lpstr>
      <vt:lpstr>АРХИТЕКТУРНО- ХУДОЖЕСТВЕННЫЙ ФАКТОР</vt:lpstr>
      <vt:lpstr>ЭКОЛОГИЧЕСКИЙ ФАКТОР</vt:lpstr>
      <vt:lpstr>Заключение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Ветроэнергетические установки в архитектурном облике граждаснких зданий</dc:title>
  <dc:creator>N</dc:creator>
  <cp:lastModifiedBy>ynicon@outlook.com</cp:lastModifiedBy>
  <cp:revision>59</cp:revision>
  <dcterms:created xsi:type="dcterms:W3CDTF">2022-04-18T10:45:35Z</dcterms:created>
  <dcterms:modified xsi:type="dcterms:W3CDTF">2022-05-11T05:00:36Z</dcterms:modified>
</cp:coreProperties>
</file>