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7" r:id="rId3"/>
    <p:sldId id="279" r:id="rId4"/>
    <p:sldId id="280" r:id="rId5"/>
    <p:sldId id="281" r:id="rId6"/>
    <p:sldId id="282" r:id="rId7"/>
    <p:sldId id="283" r:id="rId8"/>
    <p:sldId id="288" r:id="rId9"/>
    <p:sldId id="284" r:id="rId10"/>
    <p:sldId id="286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EB1"/>
    <a:srgbClr val="626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Планируете ли вы в </a:t>
            </a:r>
            <a:r>
              <a:rPr lang="ru-RU" sz="1600" dirty="0" smtClean="0"/>
              <a:t>будущем </a:t>
            </a:r>
            <a:r>
              <a:rPr lang="ru-RU" sz="1600" dirty="0"/>
              <a:t>совершать покупку автомобиля?</a:t>
            </a:r>
          </a:p>
        </c:rich>
      </c:tx>
      <c:layout>
        <c:manualLayout>
          <c:xMode val="edge"/>
          <c:yMode val="edge"/>
          <c:x val="0.1578825048418334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Планируете ли вы в будующем совершать покупку автомобиля?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94F-4093-A964-51A1348707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94F-4093-A964-51A1348707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94F-4093-A964-51A1348707A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94F-4093-A964-51A1348707A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794F-4093-A964-51A1348707A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794F-4093-A964-51A1348707A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73</c:v>
                </c:pt>
                <c:pt idx="1">
                  <c:v>10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94F-4093-A964-51A1348707A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вам</a:t>
            </a:r>
            <a:r>
              <a:rPr lang="ru-RU" sz="1600" baseline="0" dirty="0"/>
              <a:t> известны правила оформления договора купли-продажи автомобиля</a:t>
            </a:r>
            <a:r>
              <a:rPr lang="ru-RU" sz="1200" baseline="0" dirty="0"/>
              <a:t>?</a:t>
            </a:r>
            <a:endParaRPr lang="ru-RU" sz="1200" dirty="0"/>
          </a:p>
        </c:rich>
      </c:tx>
      <c:layout>
        <c:manualLayout>
          <c:xMode val="edge"/>
          <c:yMode val="edge"/>
          <c:x val="0.1578825048418334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Права какой категории у вас есть или вы хотите получить?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AA2-4BE7-9E74-921A938365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AA2-4BE7-9E74-921A938365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AA2-4BE7-9E74-921A9383657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AA2-4BE7-9E74-921A9383657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AA2-4BE7-9E74-921A93836575}"/>
                </c:ext>
              </c:extLst>
            </c:dLbl>
            <c:dLbl>
              <c:idx val="2"/>
              <c:layout>
                <c:manualLayout>
                  <c:x val="-0.2124804960735456"/>
                  <c:y val="3.99082842684895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5-AAA2-4BE7-9E74-921A9383657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Имею некоторое представление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84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A2-4BE7-9E74-921A9383657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609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5226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4374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0066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55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0048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0849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6218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7501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764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3027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84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0528" y="2060848"/>
            <a:ext cx="9433048" cy="2160240"/>
          </a:xfrm>
        </p:spPr>
        <p:txBody>
          <a:bodyPr anchor="b">
            <a:normAutofit fontScale="90000"/>
          </a:bodyPr>
          <a:lstStyle/>
          <a:p>
            <a:r>
              <a:rPr lang="ru-RU" baseline="30000" dirty="0"/>
              <a:t>НАУЧНО-ИССЛЕДОВАТЕЛЬСКАЯ </a:t>
            </a:r>
            <a:r>
              <a:rPr lang="ru-RU" baseline="30000" dirty="0" smtClean="0"/>
              <a:t>РАБОТА</a:t>
            </a:r>
            <a:br>
              <a:rPr lang="ru-RU" baseline="30000" dirty="0" smtClean="0"/>
            </a:br>
            <a:r>
              <a:rPr lang="ru-RU" sz="4000" b="1" dirty="0"/>
              <a:t>Договор купли-продажи,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как </a:t>
            </a:r>
            <a:r>
              <a:rPr lang="ru-RU" sz="4000" b="1" dirty="0"/>
              <a:t>способ оформления покупки автомобиля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88640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0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ntiqua"/>
              </a:rPr>
              <a:t>МИНИСТЕРСТВО НАУКИ И ВЫСШЕГО ОБРАЗОВАНИЯ РОССИЙСКОЙ ФЕДЕРАЦИИ</a:t>
            </a:r>
            <a:endParaRPr lang="ru-RU" sz="2000" baseline="30000" dirty="0">
              <a:latin typeface="Antiqua"/>
              <a:ea typeface="Times New Roman" panose="02020603050405020304" pitchFamily="18" charset="0"/>
              <a:cs typeface="Antiqua"/>
            </a:endParaRPr>
          </a:p>
          <a:p>
            <a:pPr indent="450215" algn="ctr">
              <a:spcAft>
                <a:spcPts val="0"/>
              </a:spcAft>
            </a:pPr>
            <a:r>
              <a:rPr lang="ru-RU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Министерство науки и высшего образования Российской Федерации</a:t>
            </a:r>
            <a:endParaRPr lang="ru-RU" sz="2000" baseline="30000" dirty="0">
              <a:latin typeface="Antiqua"/>
              <a:ea typeface="Times New Roman" panose="02020603050405020304" pitchFamily="18" charset="0"/>
              <a:cs typeface="Antiqua"/>
            </a:endParaRPr>
          </a:p>
          <a:p>
            <a:pPr indent="450215" algn="ctr">
              <a:spcAft>
                <a:spcPts val="0"/>
              </a:spcAft>
            </a:pPr>
            <a:r>
              <a:rPr lang="ru-RU" sz="2000" spc="-30" baseline="30000" dirty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Федеральное государственное автономное образовательное учреждение </a:t>
            </a:r>
            <a:r>
              <a:rPr lang="ru-RU" sz="2000" spc="-3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высшего </a:t>
            </a:r>
            <a:r>
              <a:rPr lang="ru-RU" sz="2000" spc="-30" baseline="30000" dirty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образования</a:t>
            </a:r>
            <a:endParaRPr lang="ru-RU" sz="2000" baseline="30000" dirty="0">
              <a:latin typeface="Antiqua"/>
              <a:ea typeface="Times New Roman" panose="02020603050405020304" pitchFamily="18" charset="0"/>
              <a:cs typeface="Antiqua"/>
            </a:endParaRPr>
          </a:p>
          <a:p>
            <a:pPr indent="450215" algn="ctr">
              <a:spcAft>
                <a:spcPts val="0"/>
              </a:spcAft>
            </a:pPr>
            <a:r>
              <a:rPr lang="ru-RU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«ЮЖНО-УРАЛЬСКИЙ ГОСУДАРСТВЕННЫЙ </a:t>
            </a:r>
            <a:r>
              <a:rPr lang="ru-RU" sz="200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УНИВЕРСИТЕТ»</a:t>
            </a:r>
            <a:endParaRPr lang="ru-RU" sz="2000" baseline="30000" dirty="0">
              <a:latin typeface="Antiqua"/>
              <a:ea typeface="Times New Roman" panose="02020603050405020304" pitchFamily="18" charset="0"/>
              <a:cs typeface="Antiqua"/>
            </a:endParaRPr>
          </a:p>
          <a:p>
            <a:pPr indent="450215" algn="ctr">
              <a:spcAft>
                <a:spcPts val="0"/>
              </a:spcAft>
            </a:pPr>
            <a:r>
              <a:rPr lang="ru-RU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ИНСТИТУТ СПОРТА, ТУРИЗМА И СЕРВИСА</a:t>
            </a:r>
            <a:endParaRPr lang="ru-RU" sz="2000" baseline="30000" dirty="0">
              <a:latin typeface="Antiqua"/>
              <a:ea typeface="Times New Roman" panose="02020603050405020304" pitchFamily="18" charset="0"/>
              <a:cs typeface="Antiqua"/>
            </a:endParaRPr>
          </a:p>
          <a:p>
            <a:pPr indent="450215" algn="ctr">
              <a:spcAft>
                <a:spcPts val="0"/>
              </a:spcAft>
            </a:pPr>
            <a:r>
              <a:rPr lang="ru-RU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МНОГОПРОФИЛЬНЫЙ КОЛЛЕДЖ</a:t>
            </a:r>
            <a:endParaRPr lang="ru-RU" sz="2000" baseline="30000" dirty="0">
              <a:effectLst/>
              <a:latin typeface="Antiqua"/>
              <a:ea typeface="Times New Roman" panose="02020603050405020304" pitchFamily="18" charset="0"/>
              <a:cs typeface="Antiqua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80528" y="5482679"/>
            <a:ext cx="47528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spc="-3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Исполнитель: </a:t>
            </a:r>
            <a:endParaRPr lang="ru-RU" sz="3200" spc="-30" baseline="30000" dirty="0">
              <a:latin typeface="Times New Roman" panose="02020603050405020304" pitchFamily="18" charset="0"/>
              <a:ea typeface="Calibri" panose="020F0502020204030204" pitchFamily="34" charset="0"/>
              <a:cs typeface="Antiqua"/>
            </a:endParaRPr>
          </a:p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spc="-30" baseline="30000" dirty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обучающийся гр. № </a:t>
            </a:r>
            <a:r>
              <a:rPr lang="ru-RU" sz="3200" spc="-3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МпК-190 </a:t>
            </a:r>
          </a:p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spc="-30" baseline="30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Бузыкаева</a:t>
            </a:r>
            <a:r>
              <a:rPr lang="ru-RU" sz="3200" spc="-3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 </a:t>
            </a:r>
            <a:r>
              <a:rPr lang="ru-RU" sz="3200" spc="-3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Земфира</a:t>
            </a:r>
            <a:endParaRPr lang="ru-RU" sz="3200" spc="-30" baseline="30000" dirty="0" smtClean="0">
              <a:latin typeface="Times New Roman" panose="02020603050405020304" pitchFamily="18" charset="0"/>
              <a:ea typeface="Calibri" panose="020F0502020204030204" pitchFamily="34" charset="0"/>
              <a:cs typeface="Antiqua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5462159"/>
            <a:ext cx="4119736" cy="748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spc="-3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Руководитель: </a:t>
            </a:r>
            <a:endParaRPr lang="ru-RU" sz="3200" spc="-30" baseline="30000" dirty="0">
              <a:latin typeface="Times New Roman" panose="02020603050405020304" pitchFamily="18" charset="0"/>
              <a:ea typeface="Calibri" panose="020F0502020204030204" pitchFamily="34" charset="0"/>
              <a:cs typeface="Antiqua"/>
            </a:endParaRPr>
          </a:p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spc="-30" baseline="30000" dirty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Обухова </a:t>
            </a:r>
            <a:r>
              <a:rPr lang="ru-RU" sz="3200" spc="-3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Antiqua"/>
              </a:rPr>
              <a:t>Марина Валерьевна</a:t>
            </a:r>
            <a:endParaRPr lang="ru-RU" sz="3200" spc="-30" baseline="30000" dirty="0">
              <a:latin typeface="Times New Roman" panose="02020603050405020304" pitchFamily="18" charset="0"/>
              <a:ea typeface="Calibri" panose="020F0502020204030204" pitchFamily="34" charset="0"/>
              <a:cs typeface="Antiqua"/>
            </a:endParaRPr>
          </a:p>
        </p:txBody>
      </p:sp>
    </p:spTree>
    <p:extLst>
      <p:ext uri="{BB962C8B-B14F-4D97-AF65-F5344CB8AC3E}">
        <p14:creationId xmlns:p14="http://schemas.microsoft.com/office/powerpoint/2010/main" val="36643556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ВЫВОД</a:t>
            </a:r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В рамках работы подготовлен буклет и шаблон договора купли-продажи автомобиля. Информация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которую мы разместили в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них будут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полезны и помогут избежать неприятных ошибок.    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/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  Опираясь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на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этапы (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правила), которых следует придерживаться при заключении договора, любой гражданин, обладающий хотя бы минимальным уровнем юридической грамотности, сможет без посторонней помощи надлежащим образом оформить покупку автомобиля.           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70758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880" y="2420888"/>
            <a:ext cx="8496944" cy="1008112"/>
          </a:xfrm>
        </p:spPr>
        <p:txBody>
          <a:bodyPr>
            <a:normAutofit/>
          </a:bodyPr>
          <a:lstStyle/>
          <a:p>
            <a:pPr>
              <a:lnSpc>
                <a:spcPts val="3400"/>
              </a:lnSpc>
            </a:pP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11096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%D1%87%D0%B5%D0%BB%D0%BE%D0%B2%D0%B5%D0%BA-%D0%B4%D0%B5%D0%BB%D0%B0%D0%B5%D1%82-%D0%B2%D1%8B%D0%B1%D0%BE%D1%80-%D0%BC%D0%B5%D0%B6%D0%B4%D1%83-%D0%B0%D0%B2%D1%82%D0%BE%D0%BC%D0%BE%D0%B1%D0%B8%D0%BB%D0%B5%D0%BC-%D0%B8-%D0%B4%D0%B5%D0%BD%D1%8C%D0%B3%D0%B0%D0%BC%D0%B8-%D0%B1%D0%B8%D0%B7%D0%BD%D0%B5%D1%81%D0%BC%D0%B5%D0%BD-%D0%B2%D1%8B%D0%B1%D0%B8%D1%80%D0%B0%D0%B5%D1%82-1481393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4482358"/>
            <a:ext cx="3312368" cy="23130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356672" y="188639"/>
            <a:ext cx="8379068" cy="2311575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53446"/>
            <a:ext cx="82681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Цель </a:t>
            </a:r>
            <a:r>
              <a:rPr lang="ru-RU" sz="2800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исследования </a:t>
            </a:r>
            <a:endParaRPr lang="ru-RU" sz="2800" cap="all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изучение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понятия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договора купли-продажи в целом и автомобиля в частности, выявление проблем правового регулирования возникающих в сфере договора купли-продажи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автомобиля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5692" y="2535029"/>
            <a:ext cx="8379068" cy="1730020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4576" y="2565021"/>
            <a:ext cx="81813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Объектом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исследования является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правовая характеристика договора купли-продажи, 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предметом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- особенности договора купли-продажи автомобиля.</a:t>
            </a:r>
          </a:p>
        </p:txBody>
      </p:sp>
    </p:spTree>
    <p:extLst>
      <p:ext uri="{BB962C8B-B14F-4D97-AF65-F5344CB8AC3E}">
        <p14:creationId xmlns:p14="http://schemas.microsoft.com/office/powerpoint/2010/main" val="27755306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6724" y="260648"/>
            <a:ext cx="818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Задачи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16724" y="1124744"/>
            <a:ext cx="8424936" cy="912250"/>
            <a:chOff x="416724" y="1124744"/>
            <a:chExt cx="8424936" cy="912250"/>
          </a:xfrm>
        </p:grpSpPr>
        <p:sp>
          <p:nvSpPr>
            <p:cNvPr id="2" name="Блок-схема: сохраненные данные 1"/>
            <p:cNvSpPr/>
            <p:nvPr/>
          </p:nvSpPr>
          <p:spPr>
            <a:xfrm>
              <a:off x="416724" y="1124744"/>
              <a:ext cx="8424936" cy="912250"/>
            </a:xfrm>
            <a:prstGeom prst="flowChartOnlineStorag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16724" y="1223174"/>
              <a:ext cx="830731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изучение </a:t>
              </a:r>
              <a:r>
                <a:rPr lang="ru-RU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правовой </a:t>
              </a:r>
              <a:r>
                <a:rPr lang="ru-RU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литературы по вопросу исследования</a:t>
              </a:r>
              <a:endPara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57911" y="2308340"/>
            <a:ext cx="8424936" cy="938997"/>
            <a:chOff x="357911" y="2308340"/>
            <a:chExt cx="8424936" cy="938997"/>
          </a:xfrm>
        </p:grpSpPr>
        <p:sp>
          <p:nvSpPr>
            <p:cNvPr id="6" name="Блок-схема: сохраненные данные 5"/>
            <p:cNvSpPr/>
            <p:nvPr/>
          </p:nvSpPr>
          <p:spPr>
            <a:xfrm rot="10800000">
              <a:off x="357911" y="2308340"/>
              <a:ext cx="8424936" cy="938997"/>
            </a:xfrm>
            <a:prstGeom prst="flowChartOnlineStorag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27487" y="2392084"/>
              <a:ext cx="830731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рассмотрение основных положений и существенных условий договора купли-продажи</a:t>
              </a:r>
              <a:endPara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51520" y="3522099"/>
            <a:ext cx="8573194" cy="912250"/>
            <a:chOff x="251520" y="3522099"/>
            <a:chExt cx="8573194" cy="912250"/>
          </a:xfrm>
        </p:grpSpPr>
        <p:sp>
          <p:nvSpPr>
            <p:cNvPr id="10" name="Блок-схема: сохраненные данные 9"/>
            <p:cNvSpPr/>
            <p:nvPr/>
          </p:nvSpPr>
          <p:spPr>
            <a:xfrm>
              <a:off x="399778" y="3522099"/>
              <a:ext cx="8424936" cy="912250"/>
            </a:xfrm>
            <a:prstGeom prst="flowChartOnlineStorag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51520" y="3603352"/>
              <a:ext cx="830731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выявление основных моментов правового регулирования купли-продажи автомобиля</a:t>
              </a:r>
              <a:endPara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26451" y="4732443"/>
            <a:ext cx="8498263" cy="938997"/>
            <a:chOff x="326451" y="4732443"/>
            <a:chExt cx="8498263" cy="938997"/>
          </a:xfrm>
        </p:grpSpPr>
        <p:sp>
          <p:nvSpPr>
            <p:cNvPr id="12" name="Блок-схема: сохраненные данные 11"/>
            <p:cNvSpPr/>
            <p:nvPr/>
          </p:nvSpPr>
          <p:spPr>
            <a:xfrm rot="10800000">
              <a:off x="399778" y="4732443"/>
              <a:ext cx="8424936" cy="938997"/>
            </a:xfrm>
            <a:prstGeom prst="flowChartOnlineStorag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26451" y="4795861"/>
              <a:ext cx="830731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анализ содержания договора купли-продажи автомобиля: его основные условия и другие элементы</a:t>
              </a:r>
              <a:endPara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45596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02319" y="4509120"/>
            <a:ext cx="84538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Исходя из результатов опроса, проведенного в рамках данной работы, 70%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молодых людей 17-18 лет имеют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или желают получить права категории «В», 84% в будущем планируют совершить покупку автомобиля и лишь 3% знают правила оформления договора купли-продажи автомобиля.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05715898"/>
              </p:ext>
            </p:extLst>
          </p:nvPr>
        </p:nvGraphicFramePr>
        <p:xfrm>
          <a:off x="179512" y="836712"/>
          <a:ext cx="4479380" cy="3961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180538759"/>
              </p:ext>
            </p:extLst>
          </p:nvPr>
        </p:nvGraphicFramePr>
        <p:xfrm>
          <a:off x="4529256" y="834124"/>
          <a:ext cx="4363224" cy="3818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97072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3454" y="476672"/>
            <a:ext cx="818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Договор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купли-продажи — это договор, по которому одна сторона (продавец) обязуется передать вещь (товар) в собственность другой стороне (покупателю), а покупатель обязуется принять этот товар и уплатить за него определённую денежную сумму (цену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3861048"/>
            <a:ext cx="81813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Цель договора купли-продажи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 перенесение права собственности на вещь, которая служит товаром, с продавца на покупателя.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2050" name="Picture 2" descr="the-car-dealer-s-hand-make-an-exchange-between-the-car-and-the-customer-s-money-vector-illustration-desig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507590"/>
              </a:clrFrom>
              <a:clrTo>
                <a:srgbClr val="507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3" b="54456"/>
          <a:stretch>
            <a:fillRect/>
          </a:stretch>
        </p:blipFill>
        <p:spPr bwMode="auto">
          <a:xfrm>
            <a:off x="3146460" y="5733256"/>
            <a:ext cx="31115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1127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5" y="548680"/>
            <a:ext cx="81896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Отношения, связанные с куплей-продажей автомобилей, регулируются общими положениями ГК РФ о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купле-продаже. 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/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   То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обстоятельство, что предметом купли-продажи является транспортное средство, по существу никак не влияет ни на содержание договора купли-продажи, ни на порядок его исполнения, ни на последствия его нарушения.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8160" y="4293096"/>
            <a:ext cx="2144433" cy="202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2324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548680"/>
            <a:ext cx="8189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Договор купли-продажи заключается в соответствии с нормами ст. 454 ГК РФ и иных законодательных актов. 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/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Он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состоит из нескольких частей: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Шапка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(вводная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 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Описание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предмета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договора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Права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и обязанности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сторон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Условия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изменения или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расторжения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Заключительная часть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/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3074" name="Picture 2" descr="colored-cartooned-hand-signing-contract-vector-1720773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25"/>
          <a:stretch>
            <a:fillRect/>
          </a:stretch>
        </p:blipFill>
        <p:spPr bwMode="auto">
          <a:xfrm>
            <a:off x="3203848" y="4730749"/>
            <a:ext cx="2171700" cy="212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14871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30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04664"/>
            <a:ext cx="79208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b="1" kern="1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677EB1"/>
                </a:solidFill>
                <a:latin typeface="Arial Black" panose="020B0A04020102020204" pitchFamily="34" charset="0"/>
              </a:rPr>
              <a:t>Этапы покупки и оформления автомобиля</a:t>
            </a:r>
            <a:endParaRPr lang="ru-RU" sz="3600" b="1" kern="1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677EB1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18454" t="23422" r="17901" b="9641"/>
          <a:stretch/>
        </p:blipFill>
        <p:spPr>
          <a:xfrm>
            <a:off x="10632" y="1124744"/>
            <a:ext cx="9133368" cy="54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683129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81896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Купля-продажа автомобиля – это сделка, с которой владение собственным авто начинается (покупка авто) и которым оно же заканчивается (продажа авто). 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/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 Купля-продажа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автомобилей может совершаться одним и тем же человеком неоднократно в течение целого ряда лет. 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/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 Знание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алгоритма и правил оформления договора купли-продажи необходимо. </a:t>
            </a:r>
          </a:p>
        </p:txBody>
      </p:sp>
      <p:pic>
        <p:nvPicPr>
          <p:cNvPr id="4098" name="Picture 2" descr="the-car-dealer-s-hand-make-an-exchange-between-the-car-and-the-customer-s-money-vector-illustration-desig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507590"/>
              </a:clrFrom>
              <a:clrTo>
                <a:srgbClr val="507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0" t="45139" r="13864"/>
          <a:stretch>
            <a:fillRect/>
          </a:stretch>
        </p:blipFill>
        <p:spPr bwMode="auto">
          <a:xfrm>
            <a:off x="2956059" y="4725144"/>
            <a:ext cx="3068638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23736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262</TotalTime>
  <Words>470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Antiqua</vt:lpstr>
      <vt:lpstr>Arial</vt:lpstr>
      <vt:lpstr>Arial Black</vt:lpstr>
      <vt:lpstr>Calibri</vt:lpstr>
      <vt:lpstr>Corbel</vt:lpstr>
      <vt:lpstr>Gill Sans MT</vt:lpstr>
      <vt:lpstr>Times New Roman</vt:lpstr>
      <vt:lpstr>Wingdings</vt:lpstr>
      <vt:lpstr>Parcel</vt:lpstr>
      <vt:lpstr>НАУЧНО-ИССЛЕДОВАТЕЛЬСКАЯ РАБОТА Договор купли-продажи,  как способ оформления покупки автомобиля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</dc:creator>
  <cp:lastModifiedBy>Никита</cp:lastModifiedBy>
  <cp:revision>28</cp:revision>
  <dcterms:created xsi:type="dcterms:W3CDTF">2020-10-23T11:25:36Z</dcterms:created>
  <dcterms:modified xsi:type="dcterms:W3CDTF">2021-03-22T16:18:19Z</dcterms:modified>
</cp:coreProperties>
</file>