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73" r:id="rId10"/>
    <p:sldId id="266" r:id="rId11"/>
    <p:sldId id="268" r:id="rId12"/>
    <p:sldId id="270" r:id="rId13"/>
    <p:sldId id="271" r:id="rId14"/>
    <p:sldId id="263" r:id="rId15"/>
    <p:sldId id="264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D3B26"/>
    <a:srgbClr val="2C515E"/>
    <a:srgbClr val="243B6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29" autoAdjust="0"/>
    <p:restoredTop sz="98778" autoAdjust="0"/>
  </p:normalViewPr>
  <p:slideViewPr>
    <p:cSldViewPr>
      <p:cViewPr>
        <p:scale>
          <a:sx n="75" d="100"/>
          <a:sy n="75" d="100"/>
        </p:scale>
        <p:origin x="-132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B5E316-BF2A-4971-A55A-8052FC79CFE1}" type="doc">
      <dgm:prSet loTypeId="urn:microsoft.com/office/officeart/2005/8/layout/default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3A2FE29A-6808-4C63-A6AA-D7C92D24BBD8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</a:rPr>
            <a:t>Референт</a:t>
          </a:r>
          <a:endParaRPr lang="ru-RU" sz="2000" dirty="0"/>
        </a:p>
      </dgm:t>
    </dgm:pt>
    <dgm:pt modelId="{24401395-CF1E-4383-93F0-8B2183340407}" type="parTrans" cxnId="{9921ECAB-7AE1-4E39-BF9E-853EEB432EE5}">
      <dgm:prSet/>
      <dgm:spPr/>
      <dgm:t>
        <a:bodyPr/>
        <a:lstStyle/>
        <a:p>
          <a:endParaRPr lang="ru-RU"/>
        </a:p>
      </dgm:t>
    </dgm:pt>
    <dgm:pt modelId="{E504A49C-129B-4F80-85D2-0E44E99774A9}" type="sibTrans" cxnId="{9921ECAB-7AE1-4E39-BF9E-853EEB432EE5}">
      <dgm:prSet/>
      <dgm:spPr/>
      <dgm:t>
        <a:bodyPr/>
        <a:lstStyle/>
        <a:p>
          <a:endParaRPr lang="ru-RU"/>
        </a:p>
      </dgm:t>
    </dgm:pt>
    <dgm:pt modelId="{CCA1FE23-C782-46F5-8B0D-D458988C315C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</a:rPr>
            <a:t>Руководитель службы делопроизводства</a:t>
          </a:r>
          <a:endParaRPr lang="ru-RU" sz="1800" dirty="0">
            <a:solidFill>
              <a:schemeClr val="tx1"/>
            </a:solidFill>
          </a:endParaRPr>
        </a:p>
      </dgm:t>
    </dgm:pt>
    <dgm:pt modelId="{6D20B83E-EBFC-4CE7-9FD4-8709176653BD}" type="parTrans" cxnId="{698A3651-FA9A-4E9C-A625-3C692603D8D9}">
      <dgm:prSet/>
      <dgm:spPr/>
      <dgm:t>
        <a:bodyPr/>
        <a:lstStyle/>
        <a:p>
          <a:endParaRPr lang="ru-RU"/>
        </a:p>
      </dgm:t>
    </dgm:pt>
    <dgm:pt modelId="{4CC204DB-7AB9-47F0-A37A-B3CB3F6AA631}" type="sibTrans" cxnId="{698A3651-FA9A-4E9C-A625-3C692603D8D9}">
      <dgm:prSet/>
      <dgm:spPr/>
      <dgm:t>
        <a:bodyPr/>
        <a:lstStyle/>
        <a:p>
          <a:endParaRPr lang="ru-RU"/>
        </a:p>
      </dgm:t>
    </dgm:pt>
    <dgm:pt modelId="{E5CD2399-631B-4A12-9CE9-FC92E31B219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</a:rPr>
            <a:t>Офис-менеджер</a:t>
          </a:r>
          <a:endParaRPr lang="ru-RU" sz="2000" dirty="0">
            <a:solidFill>
              <a:schemeClr val="tx1"/>
            </a:solidFill>
          </a:endParaRPr>
        </a:p>
      </dgm:t>
    </dgm:pt>
    <dgm:pt modelId="{8847E8FF-1928-4578-89AA-7612566BF481}" type="parTrans" cxnId="{DC465A17-DE95-4B20-9791-FD13C1584E46}">
      <dgm:prSet/>
      <dgm:spPr/>
      <dgm:t>
        <a:bodyPr/>
        <a:lstStyle/>
        <a:p>
          <a:endParaRPr lang="ru-RU"/>
        </a:p>
      </dgm:t>
    </dgm:pt>
    <dgm:pt modelId="{21CF0535-466F-436D-9EB2-01331D3E4EAD}" type="sibTrans" cxnId="{DC465A17-DE95-4B20-9791-FD13C1584E46}">
      <dgm:prSet/>
      <dgm:spPr/>
      <dgm:t>
        <a:bodyPr/>
        <a:lstStyle/>
        <a:p>
          <a:endParaRPr lang="ru-RU"/>
        </a:p>
      </dgm:t>
    </dgm:pt>
    <dgm:pt modelId="{9915D3CE-1537-49A1-83D6-589B9C9474CB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</a:rPr>
            <a:t>Заместитель директора по общим вопросам </a:t>
          </a:r>
          <a:endParaRPr lang="ru-RU" dirty="0"/>
        </a:p>
      </dgm:t>
    </dgm:pt>
    <dgm:pt modelId="{0F574E3E-9D49-4498-B289-CCB40168C162}" type="parTrans" cxnId="{C2D22A0D-B513-4DE1-87A2-6DF64D30DB4B}">
      <dgm:prSet/>
      <dgm:spPr/>
      <dgm:t>
        <a:bodyPr/>
        <a:lstStyle/>
        <a:p>
          <a:endParaRPr lang="ru-RU"/>
        </a:p>
      </dgm:t>
    </dgm:pt>
    <dgm:pt modelId="{774D0547-ACAE-43BB-82CA-E3E2DEC5D791}" type="sibTrans" cxnId="{C2D22A0D-B513-4DE1-87A2-6DF64D30DB4B}">
      <dgm:prSet/>
      <dgm:spPr/>
      <dgm:t>
        <a:bodyPr/>
        <a:lstStyle/>
        <a:p>
          <a:endParaRPr lang="ru-RU"/>
        </a:p>
      </dgm:t>
    </dgm:pt>
    <dgm:pt modelId="{7CE382CF-1C9B-4538-9B93-428B7C7C7D64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rPr>
            <a:t>Архивариус</a:t>
          </a:r>
          <a:endParaRPr lang="ru-RU" sz="2000" dirty="0">
            <a:solidFill>
              <a:schemeClr val="bg1"/>
            </a:solidFill>
          </a:endParaRPr>
        </a:p>
      </dgm:t>
    </dgm:pt>
    <dgm:pt modelId="{06EE1F56-BD30-4011-8923-65AF3F59A3DF}" type="parTrans" cxnId="{913EB195-001C-4FD2-84D6-B220A3981B45}">
      <dgm:prSet/>
      <dgm:spPr/>
      <dgm:t>
        <a:bodyPr/>
        <a:lstStyle/>
        <a:p>
          <a:endParaRPr lang="ru-RU"/>
        </a:p>
      </dgm:t>
    </dgm:pt>
    <dgm:pt modelId="{BEA4345F-E685-4B07-9100-E2A7A632DC8B}" type="sibTrans" cxnId="{913EB195-001C-4FD2-84D6-B220A3981B45}">
      <dgm:prSet/>
      <dgm:spPr/>
      <dgm:t>
        <a:bodyPr/>
        <a:lstStyle/>
        <a:p>
          <a:endParaRPr lang="ru-RU"/>
        </a:p>
      </dgm:t>
    </dgm:pt>
    <dgm:pt modelId="{47ED51DF-ACA1-4B5B-94C2-633A621BC147}">
      <dgm:prSet phldrT="[Текст]"/>
      <dgm:spPr>
        <a:gradFill rotWithShape="0">
          <a:gsLst>
            <a:gs pos="100000">
              <a:srgbClr val="1D3B26"/>
            </a:gs>
            <a:gs pos="0">
              <a:srgbClr val="1D3B26"/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</a:rPr>
            <a:t>Помощник руководителя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962BE54-F58A-4CBB-93EE-D72C45B3A03E}" type="parTrans" cxnId="{B0965D6F-4927-4935-8179-A88655F7D862}">
      <dgm:prSet/>
      <dgm:spPr/>
      <dgm:t>
        <a:bodyPr/>
        <a:lstStyle/>
        <a:p>
          <a:endParaRPr lang="ru-RU"/>
        </a:p>
      </dgm:t>
    </dgm:pt>
    <dgm:pt modelId="{B605C78B-1FF9-46D4-8D50-34A0507DD7EE}" type="sibTrans" cxnId="{B0965D6F-4927-4935-8179-A88655F7D862}">
      <dgm:prSet/>
      <dgm:spPr/>
      <dgm:t>
        <a:bodyPr/>
        <a:lstStyle/>
        <a:p>
          <a:endParaRPr lang="ru-RU"/>
        </a:p>
      </dgm:t>
    </dgm:pt>
    <dgm:pt modelId="{228C731B-A9BF-45F5-B931-8086BAE41D42}" type="pres">
      <dgm:prSet presAssocID="{CEB5E316-BF2A-4971-A55A-8052FC79CFE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278AE5-909B-4E80-B832-BEF29A17A806}" type="pres">
      <dgm:prSet presAssocID="{3A2FE29A-6808-4C63-A6AA-D7C92D24BBD8}" presName="node" presStyleLbl="node1" presStyleIdx="0" presStyleCnt="6" custLinFactNeighborX="-26" custLinFactNeighborY="-34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E4D26B-969F-4197-BFB7-959E3B7EDAF5}" type="pres">
      <dgm:prSet presAssocID="{E504A49C-129B-4F80-85D2-0E44E99774A9}" presName="sibTrans" presStyleCnt="0"/>
      <dgm:spPr/>
    </dgm:pt>
    <dgm:pt modelId="{78962BCE-F9C9-4247-B78D-C63899AD0B88}" type="pres">
      <dgm:prSet presAssocID="{CCA1FE23-C782-46F5-8B0D-D458988C315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EAA97B-AA20-4CDD-AD1C-49ACA5F045A9}" type="pres">
      <dgm:prSet presAssocID="{4CC204DB-7AB9-47F0-A37A-B3CB3F6AA631}" presName="sibTrans" presStyleCnt="0"/>
      <dgm:spPr/>
    </dgm:pt>
    <dgm:pt modelId="{A397CCDD-F37E-4AE2-950A-5AF2D7F6BAA1}" type="pres">
      <dgm:prSet presAssocID="{E5CD2399-631B-4A12-9CE9-FC92E31B219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C4145C-9520-4763-8789-574398EE8595}" type="pres">
      <dgm:prSet presAssocID="{21CF0535-466F-436D-9EB2-01331D3E4EAD}" presName="sibTrans" presStyleCnt="0"/>
      <dgm:spPr/>
    </dgm:pt>
    <dgm:pt modelId="{29D2ABF8-5839-4C05-AAB6-7F6C06993296}" type="pres">
      <dgm:prSet presAssocID="{9915D3CE-1537-49A1-83D6-589B9C9474C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62D8C3-2EFF-4E85-81B5-4C120F4D347E}" type="pres">
      <dgm:prSet presAssocID="{774D0547-ACAE-43BB-82CA-E3E2DEC5D791}" presName="sibTrans" presStyleCnt="0"/>
      <dgm:spPr/>
    </dgm:pt>
    <dgm:pt modelId="{C883DC18-DE9A-4B11-912D-CB43F0F1111B}" type="pres">
      <dgm:prSet presAssocID="{7CE382CF-1C9B-4538-9B93-428B7C7C7D64}" presName="node" presStyleLbl="node1" presStyleIdx="4" presStyleCnt="6" custLinFactNeighborX="-55026" custLinFactNeighborY="65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FF2C40-7C6E-40B5-8896-FBF9C1AD2350}" type="pres">
      <dgm:prSet presAssocID="{BEA4345F-E685-4B07-9100-E2A7A632DC8B}" presName="sibTrans" presStyleCnt="0"/>
      <dgm:spPr/>
    </dgm:pt>
    <dgm:pt modelId="{FE5D1717-CEC4-48F9-AAFA-3B5B939FCA13}" type="pres">
      <dgm:prSet presAssocID="{47ED51DF-ACA1-4B5B-94C2-633A621BC147}" presName="node" presStyleLbl="node1" presStyleIdx="5" presStyleCnt="6" custLinFactNeighborX="2002" custLinFactNeighborY="65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3EB195-001C-4FD2-84D6-B220A3981B45}" srcId="{CEB5E316-BF2A-4971-A55A-8052FC79CFE1}" destId="{7CE382CF-1C9B-4538-9B93-428B7C7C7D64}" srcOrd="4" destOrd="0" parTransId="{06EE1F56-BD30-4011-8923-65AF3F59A3DF}" sibTransId="{BEA4345F-E685-4B07-9100-E2A7A632DC8B}"/>
    <dgm:cxn modelId="{AC0C395F-9BCF-46A4-8F3B-63C0801549DC}" type="presOf" srcId="{7CE382CF-1C9B-4538-9B93-428B7C7C7D64}" destId="{C883DC18-DE9A-4B11-912D-CB43F0F1111B}" srcOrd="0" destOrd="0" presId="urn:microsoft.com/office/officeart/2005/8/layout/default#1"/>
    <dgm:cxn modelId="{B0965D6F-4927-4935-8179-A88655F7D862}" srcId="{CEB5E316-BF2A-4971-A55A-8052FC79CFE1}" destId="{47ED51DF-ACA1-4B5B-94C2-633A621BC147}" srcOrd="5" destOrd="0" parTransId="{6962BE54-F58A-4CBB-93EE-D72C45B3A03E}" sibTransId="{B605C78B-1FF9-46D4-8D50-34A0507DD7EE}"/>
    <dgm:cxn modelId="{BFE59AA9-777A-42A1-BC05-DC78E05D98D5}" type="presOf" srcId="{CCA1FE23-C782-46F5-8B0D-D458988C315C}" destId="{78962BCE-F9C9-4247-B78D-C63899AD0B88}" srcOrd="0" destOrd="0" presId="urn:microsoft.com/office/officeart/2005/8/layout/default#1"/>
    <dgm:cxn modelId="{FDD7441F-B769-4A02-96E1-C4C38889039F}" type="presOf" srcId="{3A2FE29A-6808-4C63-A6AA-D7C92D24BBD8}" destId="{45278AE5-909B-4E80-B832-BEF29A17A806}" srcOrd="0" destOrd="0" presId="urn:microsoft.com/office/officeart/2005/8/layout/default#1"/>
    <dgm:cxn modelId="{DC465A17-DE95-4B20-9791-FD13C1584E46}" srcId="{CEB5E316-BF2A-4971-A55A-8052FC79CFE1}" destId="{E5CD2399-631B-4A12-9CE9-FC92E31B219A}" srcOrd="2" destOrd="0" parTransId="{8847E8FF-1928-4578-89AA-7612566BF481}" sibTransId="{21CF0535-466F-436D-9EB2-01331D3E4EAD}"/>
    <dgm:cxn modelId="{6D112E5C-B812-49AF-9A8A-22D2A5277518}" type="presOf" srcId="{E5CD2399-631B-4A12-9CE9-FC92E31B219A}" destId="{A397CCDD-F37E-4AE2-950A-5AF2D7F6BAA1}" srcOrd="0" destOrd="0" presId="urn:microsoft.com/office/officeart/2005/8/layout/default#1"/>
    <dgm:cxn modelId="{03484613-EBD3-47A3-BA74-49FE1C6F7105}" type="presOf" srcId="{9915D3CE-1537-49A1-83D6-589B9C9474CB}" destId="{29D2ABF8-5839-4C05-AAB6-7F6C06993296}" srcOrd="0" destOrd="0" presId="urn:microsoft.com/office/officeart/2005/8/layout/default#1"/>
    <dgm:cxn modelId="{9921ECAB-7AE1-4E39-BF9E-853EEB432EE5}" srcId="{CEB5E316-BF2A-4971-A55A-8052FC79CFE1}" destId="{3A2FE29A-6808-4C63-A6AA-D7C92D24BBD8}" srcOrd="0" destOrd="0" parTransId="{24401395-CF1E-4383-93F0-8B2183340407}" sibTransId="{E504A49C-129B-4F80-85D2-0E44E99774A9}"/>
    <dgm:cxn modelId="{6D0F77C2-2EE8-4D82-847A-FB5FC96C66F9}" type="presOf" srcId="{CEB5E316-BF2A-4971-A55A-8052FC79CFE1}" destId="{228C731B-A9BF-45F5-B931-8086BAE41D42}" srcOrd="0" destOrd="0" presId="urn:microsoft.com/office/officeart/2005/8/layout/default#1"/>
    <dgm:cxn modelId="{368BF9AD-A073-49C5-90E3-4E8EC612251A}" type="presOf" srcId="{47ED51DF-ACA1-4B5B-94C2-633A621BC147}" destId="{FE5D1717-CEC4-48F9-AAFA-3B5B939FCA13}" srcOrd="0" destOrd="0" presId="urn:microsoft.com/office/officeart/2005/8/layout/default#1"/>
    <dgm:cxn modelId="{698A3651-FA9A-4E9C-A625-3C692603D8D9}" srcId="{CEB5E316-BF2A-4971-A55A-8052FC79CFE1}" destId="{CCA1FE23-C782-46F5-8B0D-D458988C315C}" srcOrd="1" destOrd="0" parTransId="{6D20B83E-EBFC-4CE7-9FD4-8709176653BD}" sibTransId="{4CC204DB-7AB9-47F0-A37A-B3CB3F6AA631}"/>
    <dgm:cxn modelId="{C2D22A0D-B513-4DE1-87A2-6DF64D30DB4B}" srcId="{CEB5E316-BF2A-4971-A55A-8052FC79CFE1}" destId="{9915D3CE-1537-49A1-83D6-589B9C9474CB}" srcOrd="3" destOrd="0" parTransId="{0F574E3E-9D49-4498-B289-CCB40168C162}" sibTransId="{774D0547-ACAE-43BB-82CA-E3E2DEC5D791}"/>
    <dgm:cxn modelId="{D5F7B184-B07B-478F-9648-609C2ED88C5D}" type="presParOf" srcId="{228C731B-A9BF-45F5-B931-8086BAE41D42}" destId="{45278AE5-909B-4E80-B832-BEF29A17A806}" srcOrd="0" destOrd="0" presId="urn:microsoft.com/office/officeart/2005/8/layout/default#1"/>
    <dgm:cxn modelId="{5DB5CE23-A1B0-419F-8267-15363790EE94}" type="presParOf" srcId="{228C731B-A9BF-45F5-B931-8086BAE41D42}" destId="{18E4D26B-969F-4197-BFB7-959E3B7EDAF5}" srcOrd="1" destOrd="0" presId="urn:microsoft.com/office/officeart/2005/8/layout/default#1"/>
    <dgm:cxn modelId="{CBAD0454-EBAE-4CC3-A408-DE3527CDB63F}" type="presParOf" srcId="{228C731B-A9BF-45F5-B931-8086BAE41D42}" destId="{78962BCE-F9C9-4247-B78D-C63899AD0B88}" srcOrd="2" destOrd="0" presId="urn:microsoft.com/office/officeart/2005/8/layout/default#1"/>
    <dgm:cxn modelId="{C116D8C2-E783-45C9-953E-519E3609D50F}" type="presParOf" srcId="{228C731B-A9BF-45F5-B931-8086BAE41D42}" destId="{F2EAA97B-AA20-4CDD-AD1C-49ACA5F045A9}" srcOrd="3" destOrd="0" presId="urn:microsoft.com/office/officeart/2005/8/layout/default#1"/>
    <dgm:cxn modelId="{5716D64D-0FFA-4DEA-8A68-3734E6A03680}" type="presParOf" srcId="{228C731B-A9BF-45F5-B931-8086BAE41D42}" destId="{A397CCDD-F37E-4AE2-950A-5AF2D7F6BAA1}" srcOrd="4" destOrd="0" presId="urn:microsoft.com/office/officeart/2005/8/layout/default#1"/>
    <dgm:cxn modelId="{45C27341-E8F6-4331-B13D-404C66241BFB}" type="presParOf" srcId="{228C731B-A9BF-45F5-B931-8086BAE41D42}" destId="{54C4145C-9520-4763-8789-574398EE8595}" srcOrd="5" destOrd="0" presId="urn:microsoft.com/office/officeart/2005/8/layout/default#1"/>
    <dgm:cxn modelId="{CF6A8BBE-7B2A-4297-8B2A-6078A0869D7F}" type="presParOf" srcId="{228C731B-A9BF-45F5-B931-8086BAE41D42}" destId="{29D2ABF8-5839-4C05-AAB6-7F6C06993296}" srcOrd="6" destOrd="0" presId="urn:microsoft.com/office/officeart/2005/8/layout/default#1"/>
    <dgm:cxn modelId="{BD505F7B-170E-4790-8774-BE2ADC6B8B92}" type="presParOf" srcId="{228C731B-A9BF-45F5-B931-8086BAE41D42}" destId="{ED62D8C3-2EFF-4E85-81B5-4C120F4D347E}" srcOrd="7" destOrd="0" presId="urn:microsoft.com/office/officeart/2005/8/layout/default#1"/>
    <dgm:cxn modelId="{22104AD6-8FCE-4903-B666-6905AB12001A}" type="presParOf" srcId="{228C731B-A9BF-45F5-B931-8086BAE41D42}" destId="{C883DC18-DE9A-4B11-912D-CB43F0F1111B}" srcOrd="8" destOrd="0" presId="urn:microsoft.com/office/officeart/2005/8/layout/default#1"/>
    <dgm:cxn modelId="{358C3278-33E0-4136-A8E4-C1FE233A832B}" type="presParOf" srcId="{228C731B-A9BF-45F5-B931-8086BAE41D42}" destId="{8EFF2C40-7C6E-40B5-8896-FBF9C1AD2350}" srcOrd="9" destOrd="0" presId="urn:microsoft.com/office/officeart/2005/8/layout/default#1"/>
    <dgm:cxn modelId="{B3F55137-CEA1-4206-96E6-07E14F0ECACE}" type="presParOf" srcId="{228C731B-A9BF-45F5-B931-8086BAE41D42}" destId="{FE5D1717-CEC4-48F9-AAFA-3B5B939FCA13}" srcOrd="10" destOrd="0" presId="urn:microsoft.com/office/officeart/2005/8/layout/default#1"/>
  </dgm:cxnLst>
  <dgm:bg>
    <a:effectLst>
      <a:outerShdw blurRad="50800" dist="38100" dir="2700000" algn="tl" rotWithShape="0">
        <a:schemeClr val="accent1">
          <a:lumMod val="75000"/>
          <a:alpha val="40000"/>
        </a:schemeClr>
      </a:outerShdw>
    </a:effectLst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ABC6AC-CC2D-49FF-8C30-D8A9EE3723AD}" type="doc">
      <dgm:prSet loTypeId="urn:microsoft.com/office/officeart/2005/8/layout/matrix1" loCatId="matrix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CB91DD1-B74B-45F9-B478-58F542B13312}">
      <dgm:prSet phldrT="[Текст]" custT="1"/>
      <dgm:spPr/>
      <dgm:t>
        <a:bodyPr/>
        <a:lstStyle/>
        <a:p>
          <a:endParaRPr lang="ru-RU" sz="1800" b="1" dirty="0" smtClean="0">
            <a:latin typeface="Times New Roman" pitchFamily="18" charset="0"/>
          </a:endParaRPr>
        </a:p>
        <a:p>
          <a:r>
            <a:rPr lang="ru-RU" sz="2400" b="1" dirty="0" smtClean="0">
              <a:latin typeface="Times New Roman" pitchFamily="18" charset="0"/>
            </a:rPr>
            <a:t>Блок математических и естественнонаучных дисциплин </a:t>
          </a:r>
          <a:r>
            <a:rPr lang="ru-RU" sz="2400" dirty="0" smtClean="0">
              <a:latin typeface="Times New Roman" pitchFamily="18" charset="0"/>
            </a:rPr>
            <a:t>дополнен предметами компьютерной подготовки</a:t>
          </a:r>
          <a:endParaRPr lang="ru-RU" sz="2400" dirty="0"/>
        </a:p>
      </dgm:t>
    </dgm:pt>
    <dgm:pt modelId="{1C53C508-00C6-47C2-8874-4B10FD2C9F57}" type="parTrans" cxnId="{392B6817-EFD3-42E0-9B6E-6F7EA30B8517}">
      <dgm:prSet/>
      <dgm:spPr/>
      <dgm:t>
        <a:bodyPr/>
        <a:lstStyle/>
        <a:p>
          <a:endParaRPr lang="ru-RU"/>
        </a:p>
      </dgm:t>
    </dgm:pt>
    <dgm:pt modelId="{F91C01F4-ABAB-4E13-8E50-5A00C45EE79C}" type="sibTrans" cxnId="{392B6817-EFD3-42E0-9B6E-6F7EA30B8517}">
      <dgm:prSet/>
      <dgm:spPr/>
      <dgm:t>
        <a:bodyPr/>
        <a:lstStyle/>
        <a:p>
          <a:endParaRPr lang="ru-RU"/>
        </a:p>
      </dgm:t>
    </dgm:pt>
    <dgm:pt modelId="{43900522-9A92-42C5-A7F3-91B288D33DFE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</a:rPr>
            <a:t>Блок общепрофессиональных дисциплин </a:t>
          </a:r>
          <a:r>
            <a:rPr lang="ru-RU" sz="2000" b="0" dirty="0" smtClean="0">
              <a:latin typeface="Times New Roman" pitchFamily="18" charset="0"/>
            </a:rPr>
            <a:t>содержит юридические предметы, предметы информационного профиля, менеджмент и маркетинг, а так же  предметы по документоведению </a:t>
          </a:r>
          <a:endParaRPr lang="ru-RU" sz="2000" b="0" dirty="0"/>
        </a:p>
      </dgm:t>
    </dgm:pt>
    <dgm:pt modelId="{99CB53F3-C765-426C-ADA1-589FBFCEC490}" type="parTrans" cxnId="{E42583F1-650D-487B-8260-9C41BE26D95E}">
      <dgm:prSet/>
      <dgm:spPr/>
      <dgm:t>
        <a:bodyPr/>
        <a:lstStyle/>
        <a:p>
          <a:endParaRPr lang="ru-RU"/>
        </a:p>
      </dgm:t>
    </dgm:pt>
    <dgm:pt modelId="{FF05A09A-6219-4843-B7EF-6BA7E45305E3}" type="sibTrans" cxnId="{E42583F1-650D-487B-8260-9C41BE26D95E}">
      <dgm:prSet/>
      <dgm:spPr/>
      <dgm:t>
        <a:bodyPr/>
        <a:lstStyle/>
        <a:p>
          <a:endParaRPr lang="ru-RU"/>
        </a:p>
      </dgm:t>
    </dgm:pt>
    <dgm:pt modelId="{40F99C4C-00F6-4BC4-B615-5102FCE6729E}">
      <dgm:prSet phldrT="[Текст]" custT="1"/>
      <dgm:spPr/>
      <dgm:t>
        <a:bodyPr/>
        <a:lstStyle/>
        <a:p>
          <a:pPr algn="ctr"/>
          <a:r>
            <a:rPr lang="ru-RU" sz="2300" b="1" dirty="0" smtClean="0">
              <a:latin typeface="Times New Roman" pitchFamily="18" charset="0"/>
            </a:rPr>
            <a:t>Специальный блок дисциплин  </a:t>
          </a:r>
          <a:r>
            <a:rPr lang="ru-RU" sz="2300" dirty="0" smtClean="0">
              <a:latin typeface="Times New Roman" pitchFamily="18" charset="0"/>
            </a:rPr>
            <a:t>нацелен на автоматизацию документооборота и архива на основе современных  ИТ</a:t>
          </a:r>
          <a:endParaRPr lang="ru-RU" sz="2300" dirty="0"/>
        </a:p>
      </dgm:t>
    </dgm:pt>
    <dgm:pt modelId="{34B2DF12-DE40-440D-97B8-7DE903CC88EC}" type="parTrans" cxnId="{511CD363-6CBD-44B3-942F-2A9121B7386E}">
      <dgm:prSet/>
      <dgm:spPr/>
      <dgm:t>
        <a:bodyPr/>
        <a:lstStyle/>
        <a:p>
          <a:endParaRPr lang="ru-RU"/>
        </a:p>
      </dgm:t>
    </dgm:pt>
    <dgm:pt modelId="{6F622073-8B9A-46CD-8AB2-102E645A8D27}" type="sibTrans" cxnId="{511CD363-6CBD-44B3-942F-2A9121B7386E}">
      <dgm:prSet/>
      <dgm:spPr/>
      <dgm:t>
        <a:bodyPr/>
        <a:lstStyle/>
        <a:p>
          <a:endParaRPr lang="ru-RU"/>
        </a:p>
      </dgm:t>
    </dgm:pt>
    <dgm:pt modelId="{98E5523B-E2BD-40EC-A152-8404DA7AA935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</a:rPr>
            <a:t>Блок гуманитарных и социально-экономических дисциплин </a:t>
          </a:r>
          <a:endParaRPr lang="ru-RU" sz="2400" dirty="0"/>
        </a:p>
      </dgm:t>
    </dgm:pt>
    <dgm:pt modelId="{1BD86F9F-E1A3-428B-8698-C3740593C690}" type="sibTrans" cxnId="{18FADB39-5F6F-42B6-A5F5-2BD5C3621D5F}">
      <dgm:prSet/>
      <dgm:spPr/>
      <dgm:t>
        <a:bodyPr/>
        <a:lstStyle/>
        <a:p>
          <a:endParaRPr lang="ru-RU"/>
        </a:p>
      </dgm:t>
    </dgm:pt>
    <dgm:pt modelId="{A0F1A56C-49B1-4E2A-B067-FFC12BE6E477}" type="parTrans" cxnId="{18FADB39-5F6F-42B6-A5F5-2BD5C3621D5F}">
      <dgm:prSet/>
      <dgm:spPr/>
      <dgm:t>
        <a:bodyPr/>
        <a:lstStyle/>
        <a:p>
          <a:endParaRPr lang="ru-RU"/>
        </a:p>
      </dgm:t>
    </dgm:pt>
    <dgm:pt modelId="{F900D9E4-3375-4DC9-B238-DC4D399670EE}">
      <dgm:prSet phldrT="[Текст]"/>
      <dgm:spPr/>
      <dgm:t>
        <a:bodyPr/>
        <a:lstStyle/>
        <a:p>
          <a:endParaRPr lang="ru-RU" dirty="0"/>
        </a:p>
      </dgm:t>
    </dgm:pt>
    <dgm:pt modelId="{BBD4899E-4465-433A-A87A-F9DAEB214A96}" type="sibTrans" cxnId="{91346B94-08C6-4C51-894C-FFFC55148B07}">
      <dgm:prSet/>
      <dgm:spPr/>
      <dgm:t>
        <a:bodyPr/>
        <a:lstStyle/>
        <a:p>
          <a:endParaRPr lang="ru-RU"/>
        </a:p>
      </dgm:t>
    </dgm:pt>
    <dgm:pt modelId="{B9E6BED3-9BD6-4DAC-8504-4B198DA02F75}" type="parTrans" cxnId="{91346B94-08C6-4C51-894C-FFFC55148B07}">
      <dgm:prSet/>
      <dgm:spPr/>
      <dgm:t>
        <a:bodyPr/>
        <a:lstStyle/>
        <a:p>
          <a:endParaRPr lang="ru-RU"/>
        </a:p>
      </dgm:t>
    </dgm:pt>
    <dgm:pt modelId="{E6103EC0-3BEE-4EC1-A6B3-D78D18E16AAC}" type="pres">
      <dgm:prSet presAssocID="{F4ABC6AC-CC2D-49FF-8C30-D8A9EE3723A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80FC49-CC0F-40EF-9E21-835D2240EB8A}" type="pres">
      <dgm:prSet presAssocID="{F4ABC6AC-CC2D-49FF-8C30-D8A9EE3723AD}" presName="matrix" presStyleCnt="0"/>
      <dgm:spPr/>
    </dgm:pt>
    <dgm:pt modelId="{B6107D4C-309D-4FB1-AF5E-4F99A5FD2B25}" type="pres">
      <dgm:prSet presAssocID="{F4ABC6AC-CC2D-49FF-8C30-D8A9EE3723AD}" presName="tile1" presStyleLbl="node1" presStyleIdx="0" presStyleCnt="4" custScaleX="103795" custScaleY="110653" custLinFactNeighborX="1786" custLinFactNeighborY="6349"/>
      <dgm:spPr/>
      <dgm:t>
        <a:bodyPr/>
        <a:lstStyle/>
        <a:p>
          <a:endParaRPr lang="ru-RU"/>
        </a:p>
      </dgm:t>
    </dgm:pt>
    <dgm:pt modelId="{CDFCBB6E-DD25-4C60-8DEA-D7D36A46062A}" type="pres">
      <dgm:prSet presAssocID="{F4ABC6AC-CC2D-49FF-8C30-D8A9EE3723A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6AD723-F50A-49C4-AD4C-14095C82340E}" type="pres">
      <dgm:prSet presAssocID="{F4ABC6AC-CC2D-49FF-8C30-D8A9EE3723AD}" presName="tile2" presStyleLbl="node1" presStyleIdx="1" presStyleCnt="4" custScaleX="101036" custScaleY="99046"/>
      <dgm:spPr/>
      <dgm:t>
        <a:bodyPr/>
        <a:lstStyle/>
        <a:p>
          <a:endParaRPr lang="ru-RU"/>
        </a:p>
      </dgm:t>
    </dgm:pt>
    <dgm:pt modelId="{3626425B-8667-40BE-B260-EE761E75F6AE}" type="pres">
      <dgm:prSet presAssocID="{F4ABC6AC-CC2D-49FF-8C30-D8A9EE3723A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20A56E-E776-43F9-8274-C3553DEE6B31}" type="pres">
      <dgm:prSet presAssocID="{F4ABC6AC-CC2D-49FF-8C30-D8A9EE3723AD}" presName="tile3" presStyleLbl="node1" presStyleIdx="2" presStyleCnt="4" custScaleX="101208" custScaleY="101656"/>
      <dgm:spPr/>
      <dgm:t>
        <a:bodyPr/>
        <a:lstStyle/>
        <a:p>
          <a:endParaRPr lang="ru-RU"/>
        </a:p>
      </dgm:t>
    </dgm:pt>
    <dgm:pt modelId="{B7408529-5083-460C-AFD2-935CFB1B14D8}" type="pres">
      <dgm:prSet presAssocID="{F4ABC6AC-CC2D-49FF-8C30-D8A9EE3723A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29B292-23B0-4CC5-8F2B-B4149469DB90}" type="pres">
      <dgm:prSet presAssocID="{F4ABC6AC-CC2D-49FF-8C30-D8A9EE3723AD}" presName="tile4" presStyleLbl="node1" presStyleIdx="3" presStyleCnt="4" custScaleX="101379" custScaleY="101048"/>
      <dgm:spPr/>
      <dgm:t>
        <a:bodyPr/>
        <a:lstStyle/>
        <a:p>
          <a:endParaRPr lang="ru-RU"/>
        </a:p>
      </dgm:t>
    </dgm:pt>
    <dgm:pt modelId="{8A2497CA-E9C6-4FCB-818E-45092E3991BF}" type="pres">
      <dgm:prSet presAssocID="{F4ABC6AC-CC2D-49FF-8C30-D8A9EE3723A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B3DCB0-8E90-4C0E-B40F-5EB3EB878CEE}" type="pres">
      <dgm:prSet presAssocID="{F4ABC6AC-CC2D-49FF-8C30-D8A9EE3723AD}" presName="centerTile" presStyleLbl="fgShp" presStyleIdx="0" presStyleCnt="1" custFlipVert="0" custScaleX="16153" custScaleY="25830" custLinFactNeighborY="934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3BAAAEF2-0F27-4255-820C-5116209C074A}" type="presOf" srcId="{40F99C4C-00F6-4BC4-B615-5102FCE6729E}" destId="{B929B292-23B0-4CC5-8F2B-B4149469DB90}" srcOrd="0" destOrd="0" presId="urn:microsoft.com/office/officeart/2005/8/layout/matrix1"/>
    <dgm:cxn modelId="{6776138A-F842-4755-BD9D-B02E0C3AE10C}" type="presOf" srcId="{3CB91DD1-B74B-45F9-B478-58F542B13312}" destId="{3626425B-8667-40BE-B260-EE761E75F6AE}" srcOrd="1" destOrd="0" presId="urn:microsoft.com/office/officeart/2005/8/layout/matrix1"/>
    <dgm:cxn modelId="{392B6817-EFD3-42E0-9B6E-6F7EA30B8517}" srcId="{F900D9E4-3375-4DC9-B238-DC4D399670EE}" destId="{3CB91DD1-B74B-45F9-B478-58F542B13312}" srcOrd="1" destOrd="0" parTransId="{1C53C508-00C6-47C2-8874-4B10FD2C9F57}" sibTransId="{F91C01F4-ABAB-4E13-8E50-5A00C45EE79C}"/>
    <dgm:cxn modelId="{E42583F1-650D-487B-8260-9C41BE26D95E}" srcId="{F900D9E4-3375-4DC9-B238-DC4D399670EE}" destId="{43900522-9A92-42C5-A7F3-91B288D33DFE}" srcOrd="2" destOrd="0" parTransId="{99CB53F3-C765-426C-ADA1-589FBFCEC490}" sibTransId="{FF05A09A-6219-4843-B7EF-6BA7E45305E3}"/>
    <dgm:cxn modelId="{92AE55F7-1D7E-4733-87D7-B45371D8A18A}" type="presOf" srcId="{98E5523B-E2BD-40EC-A152-8404DA7AA935}" destId="{B6107D4C-309D-4FB1-AF5E-4F99A5FD2B25}" srcOrd="0" destOrd="0" presId="urn:microsoft.com/office/officeart/2005/8/layout/matrix1"/>
    <dgm:cxn modelId="{91346B94-08C6-4C51-894C-FFFC55148B07}" srcId="{F4ABC6AC-CC2D-49FF-8C30-D8A9EE3723AD}" destId="{F900D9E4-3375-4DC9-B238-DC4D399670EE}" srcOrd="0" destOrd="0" parTransId="{B9E6BED3-9BD6-4DAC-8504-4B198DA02F75}" sibTransId="{BBD4899E-4465-433A-A87A-F9DAEB214A96}"/>
    <dgm:cxn modelId="{91330AF3-43FB-45AC-93A9-3BD1290ECE21}" type="presOf" srcId="{43900522-9A92-42C5-A7F3-91B288D33DFE}" destId="{5120A56E-E776-43F9-8274-C3553DEE6B31}" srcOrd="0" destOrd="0" presId="urn:microsoft.com/office/officeart/2005/8/layout/matrix1"/>
    <dgm:cxn modelId="{A65F9CF0-51D3-43DF-B371-D39AAD5ACD05}" type="presOf" srcId="{F4ABC6AC-CC2D-49FF-8C30-D8A9EE3723AD}" destId="{E6103EC0-3BEE-4EC1-A6B3-D78D18E16AAC}" srcOrd="0" destOrd="0" presId="urn:microsoft.com/office/officeart/2005/8/layout/matrix1"/>
    <dgm:cxn modelId="{476DE6EC-AB90-4ABA-8687-1B491EDF1891}" type="presOf" srcId="{40F99C4C-00F6-4BC4-B615-5102FCE6729E}" destId="{8A2497CA-E9C6-4FCB-818E-45092E3991BF}" srcOrd="1" destOrd="0" presId="urn:microsoft.com/office/officeart/2005/8/layout/matrix1"/>
    <dgm:cxn modelId="{72E873FC-85CB-4FC2-9796-5F040E60FDA4}" type="presOf" srcId="{98E5523B-E2BD-40EC-A152-8404DA7AA935}" destId="{CDFCBB6E-DD25-4C60-8DEA-D7D36A46062A}" srcOrd="1" destOrd="0" presId="urn:microsoft.com/office/officeart/2005/8/layout/matrix1"/>
    <dgm:cxn modelId="{D5743210-6796-41B7-97DB-0C39FD28A9AA}" type="presOf" srcId="{F900D9E4-3375-4DC9-B238-DC4D399670EE}" destId="{A5B3DCB0-8E90-4C0E-B40F-5EB3EB878CEE}" srcOrd="0" destOrd="0" presId="urn:microsoft.com/office/officeart/2005/8/layout/matrix1"/>
    <dgm:cxn modelId="{5617B54B-7B3E-4565-AB79-611AFDADEAEF}" type="presOf" srcId="{43900522-9A92-42C5-A7F3-91B288D33DFE}" destId="{B7408529-5083-460C-AFD2-935CFB1B14D8}" srcOrd="1" destOrd="0" presId="urn:microsoft.com/office/officeart/2005/8/layout/matrix1"/>
    <dgm:cxn modelId="{62045713-3EF9-43F7-B322-618E87289B79}" type="presOf" srcId="{3CB91DD1-B74B-45F9-B478-58F542B13312}" destId="{6B6AD723-F50A-49C4-AD4C-14095C82340E}" srcOrd="0" destOrd="0" presId="urn:microsoft.com/office/officeart/2005/8/layout/matrix1"/>
    <dgm:cxn modelId="{511CD363-6CBD-44B3-942F-2A9121B7386E}" srcId="{F900D9E4-3375-4DC9-B238-DC4D399670EE}" destId="{40F99C4C-00F6-4BC4-B615-5102FCE6729E}" srcOrd="3" destOrd="0" parTransId="{34B2DF12-DE40-440D-97B8-7DE903CC88EC}" sibTransId="{6F622073-8B9A-46CD-8AB2-102E645A8D27}"/>
    <dgm:cxn modelId="{18FADB39-5F6F-42B6-A5F5-2BD5C3621D5F}" srcId="{F900D9E4-3375-4DC9-B238-DC4D399670EE}" destId="{98E5523B-E2BD-40EC-A152-8404DA7AA935}" srcOrd="0" destOrd="0" parTransId="{A0F1A56C-49B1-4E2A-B067-FFC12BE6E477}" sibTransId="{1BD86F9F-E1A3-428B-8698-C3740593C690}"/>
    <dgm:cxn modelId="{07225303-4E12-473A-B492-5834E140AD5A}" type="presParOf" srcId="{E6103EC0-3BEE-4EC1-A6B3-D78D18E16AAC}" destId="{ED80FC49-CC0F-40EF-9E21-835D2240EB8A}" srcOrd="0" destOrd="0" presId="urn:microsoft.com/office/officeart/2005/8/layout/matrix1"/>
    <dgm:cxn modelId="{E4EDB270-2461-423F-804B-0123202C543F}" type="presParOf" srcId="{ED80FC49-CC0F-40EF-9E21-835D2240EB8A}" destId="{B6107D4C-309D-4FB1-AF5E-4F99A5FD2B25}" srcOrd="0" destOrd="0" presId="urn:microsoft.com/office/officeart/2005/8/layout/matrix1"/>
    <dgm:cxn modelId="{740F5FC6-B7B6-4DFA-B637-3DE6212949C4}" type="presParOf" srcId="{ED80FC49-CC0F-40EF-9E21-835D2240EB8A}" destId="{CDFCBB6E-DD25-4C60-8DEA-D7D36A46062A}" srcOrd="1" destOrd="0" presId="urn:microsoft.com/office/officeart/2005/8/layout/matrix1"/>
    <dgm:cxn modelId="{1D3900AC-8DD0-4E60-BAC4-0E0B0E49C701}" type="presParOf" srcId="{ED80FC49-CC0F-40EF-9E21-835D2240EB8A}" destId="{6B6AD723-F50A-49C4-AD4C-14095C82340E}" srcOrd="2" destOrd="0" presId="urn:microsoft.com/office/officeart/2005/8/layout/matrix1"/>
    <dgm:cxn modelId="{423361E3-3EFC-4D6E-BA8B-4EC643CC77C3}" type="presParOf" srcId="{ED80FC49-CC0F-40EF-9E21-835D2240EB8A}" destId="{3626425B-8667-40BE-B260-EE761E75F6AE}" srcOrd="3" destOrd="0" presId="urn:microsoft.com/office/officeart/2005/8/layout/matrix1"/>
    <dgm:cxn modelId="{6FFD204A-DAF0-4D84-91C4-723A1F7ABCB2}" type="presParOf" srcId="{ED80FC49-CC0F-40EF-9E21-835D2240EB8A}" destId="{5120A56E-E776-43F9-8274-C3553DEE6B31}" srcOrd="4" destOrd="0" presId="urn:microsoft.com/office/officeart/2005/8/layout/matrix1"/>
    <dgm:cxn modelId="{ACD90D67-7ABA-4244-8AD3-1B70252EBE93}" type="presParOf" srcId="{ED80FC49-CC0F-40EF-9E21-835D2240EB8A}" destId="{B7408529-5083-460C-AFD2-935CFB1B14D8}" srcOrd="5" destOrd="0" presId="urn:microsoft.com/office/officeart/2005/8/layout/matrix1"/>
    <dgm:cxn modelId="{756059D5-0AD7-474E-B6E5-C3F47AC84B9D}" type="presParOf" srcId="{ED80FC49-CC0F-40EF-9E21-835D2240EB8A}" destId="{B929B292-23B0-4CC5-8F2B-B4149469DB90}" srcOrd="6" destOrd="0" presId="urn:microsoft.com/office/officeart/2005/8/layout/matrix1"/>
    <dgm:cxn modelId="{85F8A8D9-89BB-4F5F-BAAC-78ED47073D34}" type="presParOf" srcId="{ED80FC49-CC0F-40EF-9E21-835D2240EB8A}" destId="{8A2497CA-E9C6-4FCB-818E-45092E3991BF}" srcOrd="7" destOrd="0" presId="urn:microsoft.com/office/officeart/2005/8/layout/matrix1"/>
    <dgm:cxn modelId="{01AA5D19-D3D9-4BBC-ACDA-6CA297620F10}" type="presParOf" srcId="{E6103EC0-3BEE-4EC1-A6B3-D78D18E16AAC}" destId="{A5B3DCB0-8E90-4C0E-B40F-5EB3EB878CE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278AE5-909B-4E80-B832-BEF29A17A806}">
      <dsp:nvSpPr>
        <dsp:cNvPr id="0" name=""/>
        <dsp:cNvSpPr/>
      </dsp:nvSpPr>
      <dsp:spPr>
        <a:xfrm>
          <a:off x="0" y="441634"/>
          <a:ext cx="2056868" cy="123412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</a:rPr>
            <a:t>Референт</a:t>
          </a:r>
          <a:endParaRPr lang="ru-RU" sz="2000" kern="1200" dirty="0"/>
        </a:p>
      </dsp:txBody>
      <dsp:txXfrm>
        <a:off x="0" y="441634"/>
        <a:ext cx="2056868" cy="1234121"/>
      </dsp:txXfrm>
    </dsp:sp>
    <dsp:sp modelId="{78962BCE-F9C9-4247-B78D-C63899AD0B88}">
      <dsp:nvSpPr>
        <dsp:cNvPr id="0" name=""/>
        <dsp:cNvSpPr/>
      </dsp:nvSpPr>
      <dsp:spPr>
        <a:xfrm>
          <a:off x="2263082" y="484026"/>
          <a:ext cx="2056868" cy="123412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</a:rPr>
            <a:t>Руководитель службы делопроизводства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263082" y="484026"/>
        <a:ext cx="2056868" cy="1234121"/>
      </dsp:txXfrm>
    </dsp:sp>
    <dsp:sp modelId="{A397CCDD-F37E-4AE2-950A-5AF2D7F6BAA1}">
      <dsp:nvSpPr>
        <dsp:cNvPr id="0" name=""/>
        <dsp:cNvSpPr/>
      </dsp:nvSpPr>
      <dsp:spPr>
        <a:xfrm>
          <a:off x="527" y="1923834"/>
          <a:ext cx="2056868" cy="123412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</a:rPr>
            <a:t>Офис-менеджер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527" y="1923834"/>
        <a:ext cx="2056868" cy="1234121"/>
      </dsp:txXfrm>
    </dsp:sp>
    <dsp:sp modelId="{29D2ABF8-5839-4C05-AAB6-7F6C06993296}">
      <dsp:nvSpPr>
        <dsp:cNvPr id="0" name=""/>
        <dsp:cNvSpPr/>
      </dsp:nvSpPr>
      <dsp:spPr>
        <a:xfrm>
          <a:off x="2263082" y="1923834"/>
          <a:ext cx="2056868" cy="123412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</a:rPr>
            <a:t>Заместитель директора по общим вопросам </a:t>
          </a:r>
          <a:endParaRPr lang="ru-RU" sz="2000" kern="1200" dirty="0"/>
        </a:p>
      </dsp:txBody>
      <dsp:txXfrm>
        <a:off x="2263082" y="1923834"/>
        <a:ext cx="2056868" cy="1234121"/>
      </dsp:txXfrm>
    </dsp:sp>
    <dsp:sp modelId="{C883DC18-DE9A-4B11-912D-CB43F0F1111B}">
      <dsp:nvSpPr>
        <dsp:cNvPr id="0" name=""/>
        <dsp:cNvSpPr/>
      </dsp:nvSpPr>
      <dsp:spPr>
        <a:xfrm>
          <a:off x="0" y="3444403"/>
          <a:ext cx="2056868" cy="123412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rPr>
            <a:t>Архивариус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0" y="3444403"/>
        <a:ext cx="2056868" cy="1234121"/>
      </dsp:txXfrm>
    </dsp:sp>
    <dsp:sp modelId="{FE5D1717-CEC4-48F9-AAFA-3B5B939FCA13}">
      <dsp:nvSpPr>
        <dsp:cNvPr id="0" name=""/>
        <dsp:cNvSpPr/>
      </dsp:nvSpPr>
      <dsp:spPr>
        <a:xfrm>
          <a:off x="2263610" y="3444403"/>
          <a:ext cx="2056868" cy="1234121"/>
        </a:xfrm>
        <a:prstGeom prst="rect">
          <a:avLst/>
        </a:prstGeom>
        <a:gradFill rotWithShape="0">
          <a:gsLst>
            <a:gs pos="100000">
              <a:srgbClr val="1D3B26"/>
            </a:gs>
            <a:gs pos="0">
              <a:srgbClr val="1D3B26"/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Times New Roman" pitchFamily="18" charset="0"/>
            </a:rPr>
            <a:t>Помощник руководителя</a:t>
          </a:r>
          <a:endParaRPr lang="ru-RU" sz="20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263610" y="3444403"/>
        <a:ext cx="2056868" cy="123412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107D4C-309D-4FB1-AF5E-4F99A5FD2B25}">
      <dsp:nvSpPr>
        <dsp:cNvPr id="0" name=""/>
        <dsp:cNvSpPr/>
      </dsp:nvSpPr>
      <dsp:spPr>
        <a:xfrm rot="16200000">
          <a:off x="860441" y="-763949"/>
          <a:ext cx="2579766" cy="4260220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</a:rPr>
            <a:t>Блок гуманитарных и социально-экономических дисциплин </a:t>
          </a:r>
          <a:endParaRPr lang="ru-RU" sz="2400" kern="1200" dirty="0"/>
        </a:p>
      </dsp:txBody>
      <dsp:txXfrm rot="16200000">
        <a:off x="1182912" y="-1086420"/>
        <a:ext cx="1934824" cy="4260220"/>
      </dsp:txXfrm>
    </dsp:sp>
    <dsp:sp modelId="{6B6AD723-F50A-49C4-AD4C-14095C82340E}">
      <dsp:nvSpPr>
        <dsp:cNvPr id="0" name=""/>
        <dsp:cNvSpPr/>
      </dsp:nvSpPr>
      <dsp:spPr>
        <a:xfrm>
          <a:off x="4107985" y="63559"/>
          <a:ext cx="4146978" cy="2309160"/>
        </a:xfrm>
        <a:prstGeom prst="round1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latin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</a:rPr>
            <a:t>Блок математических и естественнонаучных дисциплин </a:t>
          </a:r>
          <a:r>
            <a:rPr lang="ru-RU" sz="2400" kern="1200" dirty="0" smtClean="0">
              <a:latin typeface="Times New Roman" pitchFamily="18" charset="0"/>
            </a:rPr>
            <a:t>дополнен предметами компьютерной подготовки</a:t>
          </a:r>
          <a:endParaRPr lang="ru-RU" sz="2400" kern="1200" dirty="0"/>
        </a:p>
      </dsp:txBody>
      <dsp:txXfrm>
        <a:off x="4107985" y="63559"/>
        <a:ext cx="4146978" cy="1731870"/>
      </dsp:txXfrm>
    </dsp:sp>
    <dsp:sp modelId="{5120A56E-E776-43F9-8274-C3553DEE6B31}">
      <dsp:nvSpPr>
        <dsp:cNvPr id="0" name=""/>
        <dsp:cNvSpPr/>
      </dsp:nvSpPr>
      <dsp:spPr>
        <a:xfrm rot="10800000">
          <a:off x="0" y="2364537"/>
          <a:ext cx="4154037" cy="2370010"/>
        </a:xfrm>
        <a:prstGeom prst="round1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</a:rPr>
            <a:t>Блок общепрофессиональных дисциплин </a:t>
          </a:r>
          <a:r>
            <a:rPr lang="ru-RU" sz="2000" b="0" kern="1200" dirty="0" smtClean="0">
              <a:latin typeface="Times New Roman" pitchFamily="18" charset="0"/>
            </a:rPr>
            <a:t>содержит юридические предметы, предметы информационного профиля, менеджмент и маркетинг, а так же  предметы по документоведению </a:t>
          </a:r>
          <a:endParaRPr lang="ru-RU" sz="2000" b="0" kern="1200" dirty="0"/>
        </a:p>
      </dsp:txBody>
      <dsp:txXfrm rot="10800000">
        <a:off x="0" y="2957039"/>
        <a:ext cx="4154037" cy="1777507"/>
      </dsp:txXfrm>
    </dsp:sp>
    <dsp:sp modelId="{B929B292-23B0-4CC5-8F2B-B4149469DB90}">
      <dsp:nvSpPr>
        <dsp:cNvPr id="0" name=""/>
        <dsp:cNvSpPr/>
      </dsp:nvSpPr>
      <dsp:spPr>
        <a:xfrm rot="5400000">
          <a:off x="5003557" y="1469013"/>
          <a:ext cx="2355835" cy="4161056"/>
        </a:xfrm>
        <a:prstGeom prst="round1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Times New Roman" pitchFamily="18" charset="0"/>
            </a:rPr>
            <a:t>Специальный блок дисциплин  </a:t>
          </a:r>
          <a:r>
            <a:rPr lang="ru-RU" sz="2300" kern="1200" dirty="0" smtClean="0">
              <a:latin typeface="Times New Roman" pitchFamily="18" charset="0"/>
            </a:rPr>
            <a:t>нацелен на автоматизацию документооборота и архива на основе современных  ИТ</a:t>
          </a:r>
          <a:endParaRPr lang="ru-RU" sz="2300" kern="1200" dirty="0"/>
        </a:p>
      </dsp:txBody>
      <dsp:txXfrm rot="5400000">
        <a:off x="5298036" y="1763493"/>
        <a:ext cx="1766876" cy="4161056"/>
      </dsp:txXfrm>
    </dsp:sp>
    <dsp:sp modelId="{A5B3DCB0-8E90-4C0E-B40F-5EB3EB878CEE}">
      <dsp:nvSpPr>
        <dsp:cNvPr id="0" name=""/>
        <dsp:cNvSpPr/>
      </dsp:nvSpPr>
      <dsp:spPr>
        <a:xfrm>
          <a:off x="3905558" y="2289821"/>
          <a:ext cx="397795" cy="301100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3905558" y="2289821"/>
        <a:ext cx="397795" cy="301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5620-947D-463C-9A0A-F6F70558E0E5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19C43-C966-4E71-B2F4-A59B635D86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5970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5620-947D-463C-9A0A-F6F70558E0E5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19C43-C966-4E71-B2F4-A59B635D86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1774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5620-947D-463C-9A0A-F6F70558E0E5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19C43-C966-4E71-B2F4-A59B635D86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918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5620-947D-463C-9A0A-F6F70558E0E5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19C43-C966-4E71-B2F4-A59B635D86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8581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5620-947D-463C-9A0A-F6F70558E0E5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19C43-C966-4E71-B2F4-A59B635D86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6786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5620-947D-463C-9A0A-F6F70558E0E5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19C43-C966-4E71-B2F4-A59B635D86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7644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5620-947D-463C-9A0A-F6F70558E0E5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19C43-C966-4E71-B2F4-A59B635D86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5802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5620-947D-463C-9A0A-F6F70558E0E5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19C43-C966-4E71-B2F4-A59B635D86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421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5620-947D-463C-9A0A-F6F70558E0E5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19C43-C966-4E71-B2F4-A59B635D86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642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5620-947D-463C-9A0A-F6F70558E0E5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19C43-C966-4E71-B2F4-A59B635D86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2195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5620-947D-463C-9A0A-F6F70558E0E5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19C43-C966-4E71-B2F4-A59B635D86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02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65620-947D-463C-9A0A-F6F70558E0E5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19C43-C966-4E71-B2F4-A59B635D86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7897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kapfim@mail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://pim.susu.ac.ru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2060848"/>
            <a:ext cx="3168352" cy="36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46.03.02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2420888"/>
            <a:ext cx="5112568" cy="16561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ДОКУМЕНТОВЕДЕНИЕ И 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АРХИВОВЕДЕНИЕ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147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12776"/>
            <a:ext cx="91440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Практикоориентированность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348880"/>
            <a:ext cx="4824536" cy="37856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Выпускник владеет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методологией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выбора и внедрения системы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электронного документооборота,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способен организовывать и управлять межведомственным электронным взаимодействием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  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 государственных учреждениях и бизнесе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может готовить документацию для электронных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торгов и управления закупками.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266" name="Picture 2" descr="http://www.krasota-profi.ru/assets/images/muz/stud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811038"/>
            <a:ext cx="4693029" cy="35197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2231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07876"/>
            <a:ext cx="4258816" cy="413877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На нашей кафедре  студенты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занимаются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серьезной научной работой буквально 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с первых дней учебы. 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Свои результаты они представляют на регулярно проводимых студенческих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научно-практических конференциях.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Кроме этого,  выпускник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часто продолжает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образование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 нашей магистратуре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412776"/>
            <a:ext cx="91440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Научная работа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290" name="Picture 2" descr="http://webdesignqld.com.au/images-sn/se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739" y="1845406"/>
            <a:ext cx="4661356" cy="46613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1907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132855"/>
            <a:ext cx="5688632" cy="4381501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Студенты кафедры принимают активное участие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в культурной жизни университета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и факультета, состоят в различных творческих коллективах 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</a:rPr>
              <a:t>ЮУрГУ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, в том числе и в команде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КВН. У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студентов есть возможность отдохнуть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летом и на зимние каникулы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на лучших базах отдыха «Сосновая Горка», «Олимп», горнолыжном курорте «Солнечная долина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».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Каждый месяц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новое мероприятие: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вечеринки, концерты, праздники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и конкурсы: «Талант 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</a:rPr>
              <a:t>ЮУрГУ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», «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</a:rPr>
              <a:t>ЮУрГУ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 в лицах», «Мистер 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</a:rPr>
              <a:t>ЮУрГУ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», «Мисс 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</a:rPr>
              <a:t>ЮУрГУ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» и еще множество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других. </a:t>
            </a: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412776"/>
            <a:ext cx="91440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Внеучебная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деятельность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http://www.zb-susu.ru/files/images/%C2%ABtalanty-juurgu%C2%B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132856"/>
            <a:ext cx="2905125" cy="4381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162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060848"/>
            <a:ext cx="4788024" cy="468052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Также в университете есть:</a:t>
            </a:r>
          </a:p>
          <a:p>
            <a:pPr>
              <a:spcBef>
                <a:spcPts val="0"/>
              </a:spcBef>
              <a:buBlip>
                <a:blip r:embed="rId3"/>
              </a:buBlip>
            </a:pPr>
            <a:r>
              <a:rPr lang="ru-RU" sz="3000" b="1" dirty="0">
                <a:solidFill>
                  <a:schemeClr val="tx2">
                    <a:lumMod val="75000"/>
                  </a:schemeClr>
                </a:solidFill>
              </a:rPr>
              <a:t>Физкультурно-спортивный клуб (ФСК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ru-RU" sz="30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Blip>
                <a:blip r:embed="rId3"/>
              </a:buBlip>
            </a:pPr>
            <a:r>
              <a:rPr lang="ru-RU" sz="3000" dirty="0">
                <a:solidFill>
                  <a:schemeClr val="accent4">
                    <a:lumMod val="50000"/>
                  </a:schemeClr>
                </a:solidFill>
              </a:rPr>
              <a:t>Фотошкола </a:t>
            </a:r>
            <a:r>
              <a:rPr lang="ru-RU" sz="3000" dirty="0" err="1" smtClean="0">
                <a:solidFill>
                  <a:schemeClr val="accent4">
                    <a:lumMod val="50000"/>
                  </a:schemeClr>
                </a:solidFill>
              </a:rPr>
              <a:t>ЮУрГУ</a:t>
            </a:r>
            <a:endParaRPr lang="ru-RU" sz="3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Blip>
                <a:blip r:embed="rId3"/>
              </a:buBlip>
            </a:pPr>
            <a:r>
              <a:rPr lang="ru-RU" sz="3000" b="1" dirty="0" smtClean="0">
                <a:solidFill>
                  <a:schemeClr val="tx2">
                    <a:lumMod val="50000"/>
                  </a:schemeClr>
                </a:solidFill>
              </a:rPr>
              <a:t>Школа Молодого Лидера (</a:t>
            </a:r>
            <a:r>
              <a:rPr lang="ru-RU" sz="3000" b="1" dirty="0">
                <a:solidFill>
                  <a:schemeClr val="tx2">
                    <a:lumMod val="50000"/>
                  </a:schemeClr>
                </a:solidFill>
              </a:rPr>
              <a:t>ШМЛ</a:t>
            </a:r>
            <a:r>
              <a:rPr lang="ru-RU" sz="3000" b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>
              <a:spcBef>
                <a:spcPts val="0"/>
              </a:spcBef>
              <a:buBlip>
                <a:blip r:embed="rId3"/>
              </a:buBlip>
            </a:pPr>
            <a:r>
              <a:rPr lang="ru-RU" sz="3000" dirty="0">
                <a:solidFill>
                  <a:schemeClr val="accent4">
                    <a:lumMod val="50000"/>
                  </a:schemeClr>
                </a:solidFill>
              </a:rPr>
              <a:t>Студенческий </a:t>
            </a:r>
            <a:r>
              <a:rPr lang="ru-RU" sz="3000" dirty="0" smtClean="0">
                <a:solidFill>
                  <a:schemeClr val="accent4">
                    <a:lumMod val="50000"/>
                  </a:schemeClr>
                </a:solidFill>
              </a:rPr>
              <a:t>пресс-центр</a:t>
            </a:r>
          </a:p>
          <a:p>
            <a:pPr>
              <a:spcBef>
                <a:spcPts val="0"/>
              </a:spcBef>
              <a:buBlip>
                <a:blip r:embed="rId3"/>
              </a:buBlip>
            </a:pPr>
            <a:r>
              <a:rPr lang="ru-RU" sz="3000" b="1" dirty="0">
                <a:solidFill>
                  <a:schemeClr val="tx2">
                    <a:lumMod val="50000"/>
                  </a:schemeClr>
                </a:solidFill>
              </a:rPr>
              <a:t>Центр творчества и досуга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412776"/>
            <a:ext cx="91440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Внеучебная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деятельность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Picture 2" descr="http://www.susu.ac.ru:8001/sites/default/files/images/z_f9d4d558-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745" y="1935996"/>
            <a:ext cx="3564396" cy="2376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virtsusu.hostel6.ru/data/uvr/p_28/0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745" y="3933056"/>
            <a:ext cx="3564396" cy="26068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8662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412776"/>
            <a:ext cx="91440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Вступительные испытания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6636" y="1889734"/>
            <a:ext cx="388843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28600" algn="l"/>
              </a:tabLst>
            </a:pPr>
            <a:r>
              <a:rPr lang="ru-RU" sz="31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Абитуриенты, на базе общего среднего и среднего специального образования, сдают следующие экзамены:</a:t>
            </a:r>
          </a:p>
          <a:p>
            <a:pPr>
              <a:tabLst>
                <a:tab pos="228600" algn="l"/>
              </a:tabLst>
            </a:pPr>
            <a:r>
              <a:rPr lang="ru-RU" sz="3100" b="1" dirty="0" smtClean="0">
                <a:solidFill>
                  <a:srgbClr val="C00000"/>
                </a:solidFill>
                <a:latin typeface="+mj-lt"/>
              </a:rPr>
              <a:t>  </a:t>
            </a:r>
            <a:r>
              <a:rPr lang="ru-RU" sz="3100" b="1" u="sng" dirty="0" smtClean="0">
                <a:solidFill>
                  <a:srgbClr val="C00000"/>
                </a:solidFill>
                <a:latin typeface="+mj-lt"/>
              </a:rPr>
              <a:t>ИСТОРИЯ</a:t>
            </a:r>
            <a:r>
              <a:rPr lang="ru-RU" sz="3100" b="1" dirty="0" smtClean="0">
                <a:solidFill>
                  <a:srgbClr val="C00000"/>
                </a:solidFill>
                <a:latin typeface="+mj-lt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latin typeface="+mj-lt"/>
              </a:rPr>
            </a:br>
            <a:r>
              <a:rPr lang="ru-RU" sz="3100" b="1" dirty="0" smtClean="0">
                <a:solidFill>
                  <a:srgbClr val="C00000"/>
                </a:solidFill>
                <a:latin typeface="+mj-lt"/>
              </a:rPr>
              <a:t>  РУССКИЙ </a:t>
            </a:r>
            <a:r>
              <a:rPr lang="ru-RU" sz="3100" b="1" dirty="0" smtClean="0">
                <a:solidFill>
                  <a:srgbClr val="C00000"/>
                </a:solidFill>
                <a:latin typeface="+mj-lt"/>
              </a:rPr>
              <a:t>ЯЗЫК</a:t>
            </a:r>
            <a:br>
              <a:rPr lang="ru-RU" sz="3100" b="1" dirty="0" smtClean="0">
                <a:solidFill>
                  <a:srgbClr val="C00000"/>
                </a:solidFill>
                <a:latin typeface="+mj-lt"/>
              </a:rPr>
            </a:br>
            <a:r>
              <a:rPr lang="ru-RU" sz="3100" b="1" dirty="0" smtClean="0">
                <a:solidFill>
                  <a:srgbClr val="C00000"/>
                </a:solidFill>
                <a:latin typeface="+mj-lt"/>
              </a:rPr>
              <a:t>  ОБЩЕСТВОЗНАНИЕ</a:t>
            </a:r>
            <a:endParaRPr lang="ru-RU" sz="31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8194" name="Picture 2" descr="C:\Users\Вадим\Desktop\8a2b91ae37cb3216f904ba710228f0e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110735"/>
            <a:ext cx="4840684" cy="44866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8343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12776"/>
            <a:ext cx="91440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Перечень документов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5727" y="1935995"/>
            <a:ext cx="426631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>
                <a:solidFill>
                  <a:schemeClr val="tx2">
                    <a:lumMod val="75000"/>
                  </a:schemeClr>
                </a:solidFill>
              </a:rPr>
              <a:t>Необходимые документы при поступлении: </a:t>
            </a:r>
            <a:endParaRPr lang="ru-RU" sz="19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Blip>
                <a:blip r:embed="rId3"/>
              </a:buBlip>
            </a:pPr>
            <a:r>
              <a:rPr lang="ru-RU" sz="1900" i="1" dirty="0" smtClean="0">
                <a:solidFill>
                  <a:schemeClr val="accent4">
                    <a:lumMod val="50000"/>
                  </a:schemeClr>
                </a:solidFill>
              </a:rPr>
              <a:t>Документы </a:t>
            </a:r>
            <a:r>
              <a:rPr lang="ru-RU" sz="1900" i="1" dirty="0">
                <a:solidFill>
                  <a:schemeClr val="accent4">
                    <a:lumMod val="50000"/>
                  </a:schemeClr>
                </a:solidFill>
              </a:rPr>
              <a:t>об образовании</a:t>
            </a:r>
          </a:p>
          <a:p>
            <a:pPr>
              <a:buBlip>
                <a:blip r:embed="rId3"/>
              </a:buBlip>
            </a:pPr>
            <a:r>
              <a:rPr lang="ru-RU" sz="1900" i="1" dirty="0" smtClean="0">
                <a:solidFill>
                  <a:schemeClr val="accent4">
                    <a:lumMod val="50000"/>
                  </a:schemeClr>
                </a:solidFill>
              </a:rPr>
              <a:t>Фотографии </a:t>
            </a:r>
            <a:r>
              <a:rPr lang="ru-RU" sz="1900" i="1" dirty="0">
                <a:solidFill>
                  <a:schemeClr val="accent4">
                    <a:lumMod val="50000"/>
                  </a:schemeClr>
                </a:solidFill>
              </a:rPr>
              <a:t>3х4 см (6 </a:t>
            </a:r>
            <a:r>
              <a:rPr lang="ru-RU" sz="1900" i="1" dirty="0" err="1">
                <a:solidFill>
                  <a:schemeClr val="accent4">
                    <a:lumMod val="50000"/>
                  </a:schemeClr>
                </a:solidFill>
              </a:rPr>
              <a:t>шт</a:t>
            </a:r>
            <a:r>
              <a:rPr lang="ru-RU" sz="1900" i="1" dirty="0"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  <a:p>
            <a:pPr>
              <a:buBlip>
                <a:blip r:embed="rId3"/>
              </a:buBlip>
            </a:pP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</a:rPr>
              <a:t>Выписка </a:t>
            </a:r>
            <a:r>
              <a:rPr lang="ru-RU" sz="1900" dirty="0">
                <a:solidFill>
                  <a:schemeClr val="accent4">
                    <a:lumMod val="50000"/>
                  </a:schemeClr>
                </a:solidFill>
              </a:rPr>
              <a:t>из трудовой книжки или справка с места работы (для имеющих стаж работы)</a:t>
            </a:r>
          </a:p>
          <a:p>
            <a:pPr>
              <a:buBlip>
                <a:blip r:embed="rId3"/>
              </a:buBlip>
            </a:pPr>
            <a:r>
              <a:rPr lang="ru-RU" sz="1900" i="1" dirty="0" smtClean="0">
                <a:solidFill>
                  <a:schemeClr val="accent4">
                    <a:lumMod val="50000"/>
                  </a:schemeClr>
                </a:solidFill>
              </a:rPr>
              <a:t>Медицинская </a:t>
            </a:r>
            <a:r>
              <a:rPr lang="ru-RU" sz="1900" i="1" dirty="0">
                <a:solidFill>
                  <a:schemeClr val="accent4">
                    <a:lumMod val="50000"/>
                  </a:schemeClr>
                </a:solidFill>
              </a:rPr>
              <a:t>справка формы №086-У (для поступления на дневное отделение)</a:t>
            </a:r>
          </a:p>
          <a:p>
            <a:pPr>
              <a:buBlip>
                <a:blip r:embed="rId3"/>
              </a:buBlip>
            </a:pP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</a:rPr>
              <a:t>Паспорт </a:t>
            </a:r>
            <a:r>
              <a:rPr lang="ru-RU" sz="1900" dirty="0">
                <a:solidFill>
                  <a:schemeClr val="accent4">
                    <a:lumMod val="50000"/>
                  </a:schemeClr>
                </a:solidFill>
              </a:rPr>
              <a:t>(предъявляется лично при поступлении) и </a:t>
            </a:r>
            <a:r>
              <a:rPr lang="ru-RU" sz="1900" dirty="0" err="1">
                <a:solidFill>
                  <a:schemeClr val="accent4">
                    <a:lumMod val="50000"/>
                  </a:schemeClr>
                </a:solidFill>
              </a:rPr>
              <a:t>наториально</a:t>
            </a:r>
            <a:r>
              <a:rPr lang="ru-RU" sz="1900" dirty="0">
                <a:solidFill>
                  <a:schemeClr val="accent4">
                    <a:lumMod val="50000"/>
                  </a:schemeClr>
                </a:solidFill>
              </a:rPr>
              <a:t> заверенная копия свидетельства о браке при изменении фамилии</a:t>
            </a:r>
          </a:p>
          <a:p>
            <a:pPr>
              <a:buBlip>
                <a:blip r:embed="rId3"/>
              </a:buBlip>
            </a:pPr>
            <a:r>
              <a:rPr lang="ru-RU" sz="1900" i="1" dirty="0" smtClean="0">
                <a:solidFill>
                  <a:schemeClr val="accent4">
                    <a:lumMod val="50000"/>
                  </a:schemeClr>
                </a:solidFill>
              </a:rPr>
              <a:t>Документы</a:t>
            </a:r>
            <a:r>
              <a:rPr lang="ru-RU" sz="1900" i="1" dirty="0">
                <a:solidFill>
                  <a:schemeClr val="accent4">
                    <a:lumMod val="50000"/>
                  </a:schemeClr>
                </a:solidFill>
              </a:rPr>
              <a:t>, предоставляющие право на льготы</a:t>
            </a:r>
          </a:p>
        </p:txBody>
      </p:sp>
      <p:pic>
        <p:nvPicPr>
          <p:cNvPr id="9218" name="Picture 2" descr="http://rus.ruvr.ru/data/2011/12/12/1243935659/4RIA-159408-Previe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23298" y="2407824"/>
            <a:ext cx="4573675" cy="38268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="" xmlns:p14="http://schemas.microsoft.com/office/powerpoint/2010/main" val="285435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12776"/>
            <a:ext cx="91440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Как нас найти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2043629"/>
            <a:ext cx="4216490" cy="455509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100" b="1" dirty="0">
                <a:solidFill>
                  <a:schemeClr val="tx2">
                    <a:lumMod val="50000"/>
                  </a:schemeClr>
                </a:solidFill>
              </a:rPr>
              <a:t>Ф</a:t>
            </a:r>
            <a:r>
              <a:rPr lang="ru-RU" sz="2100" dirty="0">
                <a:solidFill>
                  <a:schemeClr val="tx2">
                    <a:lumMod val="50000"/>
                  </a:schemeClr>
                </a:solidFill>
              </a:rPr>
              <a:t>акультет «Экономика и предпринимательство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</a:rPr>
              <a:t>»,</a:t>
            </a:r>
          </a:p>
          <a:p>
            <a:endParaRPr lang="ru-RU" sz="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</a:rPr>
              <a:t>К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</a:rPr>
              <a:t>афедра «Предпринимательство </a:t>
            </a:r>
            <a:r>
              <a:rPr lang="ru-RU" sz="2100" dirty="0">
                <a:solidFill>
                  <a:schemeClr val="tx2">
                    <a:lumMod val="50000"/>
                  </a:schemeClr>
                </a:solidFill>
              </a:rPr>
              <a:t>и менеджмент», </a:t>
            </a:r>
            <a:endParaRPr lang="ru-RU" sz="21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</a:rPr>
              <a:t>г. Челябинск</a:t>
            </a:r>
            <a:r>
              <a:rPr lang="ru-RU" sz="2100" dirty="0">
                <a:solidFill>
                  <a:schemeClr val="tx2">
                    <a:lumMod val="50000"/>
                  </a:schemeClr>
                </a:solidFill>
              </a:rPr>
              <a:t>, пр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</a:rPr>
              <a:t>. Ленина</a:t>
            </a:r>
            <a:r>
              <a:rPr lang="ru-RU" sz="2100" dirty="0">
                <a:solidFill>
                  <a:schemeClr val="tx2">
                    <a:lumMod val="50000"/>
                  </a:schemeClr>
                </a:solidFill>
              </a:rPr>
              <a:t>, 87, корпус </a:t>
            </a:r>
            <a:r>
              <a:rPr lang="ru-RU" sz="2100" b="1" dirty="0" smtClean="0">
                <a:solidFill>
                  <a:schemeClr val="tx1"/>
                </a:solidFill>
              </a:rPr>
              <a:t>3«Б»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100" dirty="0" err="1" smtClean="0">
                <a:solidFill>
                  <a:schemeClr val="tx2">
                    <a:lumMod val="50000"/>
                  </a:schemeClr>
                </a:solidFill>
              </a:rPr>
              <a:t>ЮУрГУ</a:t>
            </a:r>
            <a:r>
              <a:rPr lang="en-US" sz="21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</a:rPr>
              <a:t>а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</a:rPr>
              <a:t>уд. </a:t>
            </a:r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</a:rPr>
              <a:t>121</a:t>
            </a: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b="1" dirty="0" smtClean="0"/>
              <a:t>Т</a:t>
            </a:r>
            <a:r>
              <a:rPr lang="ru-RU" sz="2100" dirty="0" smtClean="0"/>
              <a:t>елефон: 8 (351</a:t>
            </a:r>
            <a:r>
              <a:rPr lang="ru-RU" sz="2100" dirty="0"/>
              <a:t>) </a:t>
            </a:r>
            <a:r>
              <a:rPr lang="ru-RU" sz="2100" b="1" dirty="0"/>
              <a:t>267-96-23</a:t>
            </a:r>
            <a:r>
              <a:rPr lang="ru-RU" sz="2100" dirty="0"/>
              <a:t>, </a:t>
            </a:r>
            <a:endParaRPr lang="ru-RU" sz="2100" dirty="0" smtClean="0"/>
          </a:p>
          <a:p>
            <a:endParaRPr lang="en-US" sz="2100" dirty="0" smtClean="0"/>
          </a:p>
          <a:p>
            <a:r>
              <a:rPr lang="en-US" sz="2100" b="1" dirty="0" smtClean="0"/>
              <a:t>E</a:t>
            </a:r>
            <a:r>
              <a:rPr lang="en-US" sz="2100" dirty="0" smtClean="0"/>
              <a:t>-mail</a:t>
            </a:r>
            <a:r>
              <a:rPr lang="ru-RU" sz="2100" dirty="0" smtClean="0"/>
              <a:t>: </a:t>
            </a:r>
            <a:r>
              <a:rPr lang="en-US" sz="2100" dirty="0" smtClean="0">
                <a:hlinkClick r:id="rId3"/>
              </a:rPr>
              <a:t>kapfim@mail.ru</a:t>
            </a:r>
            <a:endParaRPr lang="en-US" sz="2100" dirty="0" smtClean="0"/>
          </a:p>
          <a:p>
            <a:endParaRPr lang="en-US" sz="2100" b="1" dirty="0" smtClean="0"/>
          </a:p>
          <a:p>
            <a:r>
              <a:rPr lang="ru-RU" sz="2100" b="1" dirty="0" smtClean="0"/>
              <a:t>С</a:t>
            </a:r>
            <a:r>
              <a:rPr lang="ru-RU" sz="2100" dirty="0" smtClean="0"/>
              <a:t>айт: </a:t>
            </a:r>
            <a:r>
              <a:rPr lang="en-US" sz="2100" dirty="0" smtClean="0">
                <a:hlinkClick r:id="rId4"/>
              </a:rPr>
              <a:t>http://pim.susu.ac.ru/</a:t>
            </a:r>
            <a:endParaRPr lang="en-US" sz="2100" dirty="0" smtClean="0"/>
          </a:p>
          <a:p>
            <a:endParaRPr lang="ru-RU" sz="2200" dirty="0"/>
          </a:p>
        </p:txBody>
      </p:sp>
      <p:pic>
        <p:nvPicPr>
          <p:cNvPr id="10242" name="Picture 2" descr="http://pim.susu.ac.ru/images/pla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018" y="2043630"/>
            <a:ext cx="4315485" cy="43088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3" name="Стрелка вниз 2"/>
          <p:cNvSpPr/>
          <p:nvPr/>
        </p:nvSpPr>
        <p:spPr>
          <a:xfrm rot="5400000">
            <a:off x="7884368" y="2924944"/>
            <a:ext cx="144016" cy="43204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217776" y="2780928"/>
            <a:ext cx="15492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Главный корпус</a:t>
            </a:r>
            <a:endParaRPr lang="ru-RU" sz="1600" dirty="0"/>
          </a:p>
        </p:txBody>
      </p:sp>
      <p:sp>
        <p:nvSpPr>
          <p:cNvPr id="7" name="Стрелка вниз 6"/>
          <p:cNvSpPr/>
          <p:nvPr/>
        </p:nvSpPr>
        <p:spPr>
          <a:xfrm rot="16200000">
            <a:off x="4231694" y="3409270"/>
            <a:ext cx="360040" cy="126359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углом 8"/>
          <p:cNvSpPr/>
          <p:nvPr/>
        </p:nvSpPr>
        <p:spPr>
          <a:xfrm rot="16200000" flipH="1">
            <a:off x="4968044" y="3032956"/>
            <a:ext cx="360040" cy="432048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227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68103342"/>
              </p:ext>
            </p:extLst>
          </p:nvPr>
        </p:nvGraphicFramePr>
        <p:xfrm>
          <a:off x="611560" y="1640783"/>
          <a:ext cx="4320479" cy="5081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C:\Users\Вадим\Downloads\Дирижер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702" y="2060848"/>
            <a:ext cx="3161745" cy="448474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0" y="1279730"/>
            <a:ext cx="9144000" cy="6001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indent="0" algn="ctr">
              <a:buNone/>
            </a:pPr>
            <a:r>
              <a:rPr lang="ru-RU" sz="3300" b="1" dirty="0" smtClean="0">
                <a:solidFill>
                  <a:srgbClr val="2C515E"/>
                </a:solidFill>
                <a:latin typeface="Times New Roman" pitchFamily="18" charset="0"/>
              </a:rPr>
              <a:t>Документовед - это: </a:t>
            </a:r>
            <a:endParaRPr lang="ru-RU" sz="3300" b="1" dirty="0">
              <a:solidFill>
                <a:srgbClr val="2C515E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097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79730"/>
            <a:ext cx="9144000" cy="6001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indent="0" algn="ctr">
              <a:buNone/>
            </a:pPr>
            <a:r>
              <a:rPr lang="ru-RU" sz="3300" b="1" dirty="0" smtClean="0">
                <a:solidFill>
                  <a:srgbClr val="2C515E"/>
                </a:solidFill>
                <a:latin typeface="Times New Roman" pitchFamily="18" charset="0"/>
              </a:rPr>
              <a:t>Особенности специальности:</a:t>
            </a:r>
            <a:endParaRPr lang="ru-RU" sz="3300" b="1" dirty="0">
              <a:solidFill>
                <a:srgbClr val="2C515E"/>
              </a:solidFill>
              <a:latin typeface="Times New Roman" pitchFamily="18" charset="0"/>
            </a:endParaRPr>
          </a:p>
        </p:txBody>
      </p:sp>
      <p:pic>
        <p:nvPicPr>
          <p:cNvPr id="3076" name="Picture 4" descr="C:\Users\Вадим\Desktop\x_4e5864b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34180"/>
            <a:ext cx="4824536" cy="48631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31939" y="1889857"/>
            <a:ext cx="518457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4"/>
              </a:buBlip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На документоведе сходятся внутренние и внешние связи предприятия. </a:t>
            </a:r>
          </a:p>
          <a:p>
            <a:pPr marL="342900" indent="-342900">
              <a:buBlip>
                <a:blip r:embed="rId4"/>
              </a:buBlip>
            </a:pPr>
            <a:r>
              <a:rPr lang="ru-RU" sz="2000" b="1" dirty="0" smtClean="0">
                <a:solidFill>
                  <a:schemeClr val="tx2"/>
                </a:solidFill>
                <a:latin typeface="+mj-lt"/>
              </a:rPr>
              <a:t>Именно он является связующим звеном между руководителем и сотрудниками, воплощающим его решения и распоряжения.</a:t>
            </a:r>
          </a:p>
          <a:p>
            <a:pPr marL="342900" indent="-342900">
              <a:buBlip>
                <a:blip r:embed="rId4"/>
              </a:buBlip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От его личных качеств и профессионального уровня, включающего владение ПК, оргтехникой, языками, во многом зависит престиж организации. </a:t>
            </a:r>
          </a:p>
          <a:p>
            <a:pPr marL="342900" indent="-342900">
              <a:buBlip>
                <a:blip r:embed="rId4"/>
              </a:buBlip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Документовед - специалист в регламентации бизнес-процессов. </a:t>
            </a:r>
          </a:p>
          <a:p>
            <a:pPr marL="342900" indent="-342900">
              <a:buBlip>
                <a:blip r:embed="rId4"/>
              </a:buBlip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В целом он реально повышает эффективность предприятий.</a:t>
            </a:r>
          </a:p>
          <a:p>
            <a:endParaRPr lang="ru-RU" sz="24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endParaRPr lang="ru-RU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543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79730"/>
            <a:ext cx="9144000" cy="6001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indent="0" algn="ctr">
              <a:buNone/>
            </a:pPr>
            <a:r>
              <a:rPr lang="ru-RU" sz="3300" b="1" dirty="0" smtClean="0">
                <a:solidFill>
                  <a:srgbClr val="2C515E"/>
                </a:solidFill>
                <a:latin typeface="Times New Roman" pitchFamily="18" charset="0"/>
              </a:rPr>
              <a:t>Особенности специальности:</a:t>
            </a:r>
            <a:endParaRPr lang="ru-RU" sz="3300" b="1" dirty="0">
              <a:solidFill>
                <a:srgbClr val="2C515E"/>
              </a:solidFill>
              <a:latin typeface="Times New Roman" pitchFamily="18" charset="0"/>
            </a:endParaRPr>
          </a:p>
        </p:txBody>
      </p:sp>
      <p:pic>
        <p:nvPicPr>
          <p:cNvPr id="6152" name="Picture 8" descr="http://www.r70.nalog.ru/ns/3823889/img/27904/Image_Small/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953" y="2273842"/>
            <a:ext cx="2640293" cy="17641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structure.mil.ru/images/military/military/photo/priemnaya_b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953" y="4365104"/>
            <a:ext cx="2640293" cy="1872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85720" y="2056686"/>
            <a:ext cx="55824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В условиях реализации 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концепции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электронного правительства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,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2">
                    <a:lumMod val="50000"/>
                  </a:schemeClr>
                </a:solidFill>
              </a:rPr>
              <a:t>специалист-документовед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является </a:t>
            </a:r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</a:rPr>
              <a:t>незаменимым лицом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для 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решения актуальных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проблем 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документоведения и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ДОУ</a:t>
            </a:r>
          </a:p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296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79730"/>
            <a:ext cx="9144000" cy="6001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indent="0" algn="ctr">
              <a:buNone/>
            </a:pPr>
            <a:r>
              <a:rPr lang="ru-RU" sz="3300" b="1" dirty="0" smtClean="0">
                <a:solidFill>
                  <a:srgbClr val="2C515E"/>
                </a:solidFill>
                <a:latin typeface="Times New Roman" pitchFamily="18" charset="0"/>
              </a:rPr>
              <a:t>Особенности специальности:</a:t>
            </a:r>
            <a:endParaRPr lang="ru-RU" sz="3300" b="1" dirty="0">
              <a:solidFill>
                <a:srgbClr val="2C515E"/>
              </a:solidFill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2060848"/>
            <a:ext cx="8424936" cy="132343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В начале 3-го тысячелетия количество электронных документов на предприятии  будет измеряться миллионами, системы управления электронными документами и архивами станут одной из важнейших составляющих  информационной системы предприятия. 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495643"/>
            <a:ext cx="8424936" cy="89255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ctr"/>
            <a:r>
              <a:rPr lang="ru-RU" sz="2600" b="1" dirty="0">
                <a:solidFill>
                  <a:schemeClr val="bg2"/>
                </a:solidFill>
                <a:latin typeface="+mj-lt"/>
              </a:rPr>
              <a:t>П</a:t>
            </a:r>
            <a:r>
              <a:rPr lang="ru-RU" sz="2600" b="1" dirty="0" smtClean="0">
                <a:solidFill>
                  <a:schemeClr val="bg2"/>
                </a:solidFill>
                <a:latin typeface="+mj-lt"/>
              </a:rPr>
              <a:t>оэтому специалистов  по документоведению ждет интересная, перспективная и важная работа</a:t>
            </a:r>
            <a:r>
              <a:rPr lang="ru-RU" sz="2600" b="1" dirty="0" smtClean="0">
                <a:solidFill>
                  <a:schemeClr val="bg2"/>
                </a:solidFill>
                <a:latin typeface="Times New Roman" pitchFamily="18" charset="0"/>
              </a:rPr>
              <a:t>.</a:t>
            </a:r>
            <a:endParaRPr lang="ru-RU" sz="26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923928" y="3921251"/>
            <a:ext cx="1656184" cy="1152128"/>
          </a:xfrm>
          <a:prstGeom prst="downArrow">
            <a:avLst/>
          </a:prstGeom>
          <a:ln w="38100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8" name="Picture 4" descr="http://img-fotki.yandex.ru/get/5814/89635038.55b/0_6d239_5b63caea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61375"/>
            <a:ext cx="2397725" cy="24718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pasapoarte.mai.gov.ro/images/My%20Document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531" y="3310791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610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80895"/>
            <a:ext cx="9144000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Профессиональная подготовка документоведов включает 4 блока: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2560341430"/>
              </p:ext>
            </p:extLst>
          </p:nvPr>
        </p:nvGraphicFramePr>
        <p:xfrm>
          <a:off x="467544" y="1715249"/>
          <a:ext cx="8208912" cy="4662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400435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12776"/>
            <a:ext cx="91440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Документовед = Менеджер + Информатик + Юрист 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5084" y="2060848"/>
            <a:ext cx="4700972" cy="45243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Выпускники умеют не только составлять разные виды </a:t>
            </a:r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деловой документации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, осуществлять поиск информации с использованием </a:t>
            </a:r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автоматизированных информационно-поисковых систем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, создавать </a:t>
            </a:r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информационно-аналитические отчеты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, но и владеют навыками </a:t>
            </a:r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администрирования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, хорошо знают </a:t>
            </a:r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протокольные вопросы.</a:t>
            </a:r>
            <a:endParaRPr lang="ru-RU" sz="24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099" name="Picture 3" descr="C:\Users\Вадим\Desktop\business-wo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046" y="942613"/>
            <a:ext cx="3672408" cy="56512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0594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12776"/>
            <a:ext cx="91440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Где работает документовед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2204" y="2056687"/>
            <a:ext cx="5545680" cy="415498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+mj-lt"/>
              </a:rPr>
              <a:t>Выпускники кафедры работают как в сфере частного бизнеса,  так и в сферах: </a:t>
            </a:r>
          </a:p>
          <a:p>
            <a:pPr>
              <a:buBlip>
                <a:blip r:embed="rId3"/>
              </a:buBlip>
            </a:pPr>
            <a:r>
              <a:rPr lang="ru-RU" sz="2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государственное управление </a:t>
            </a:r>
            <a:r>
              <a:rPr lang="ru-RU" sz="2400" dirty="0" smtClean="0">
                <a:solidFill>
                  <a:schemeClr val="tx2"/>
                </a:solidFill>
                <a:latin typeface="+mj-lt"/>
              </a:rPr>
              <a:t>(Администрация ЧО, Законодательное собрание ЧО и др.)</a:t>
            </a:r>
          </a:p>
          <a:p>
            <a:pPr>
              <a:buBlip>
                <a:blip r:embed="rId3"/>
              </a:buBlip>
            </a:pPr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 банки </a:t>
            </a:r>
            <a:r>
              <a:rPr lang="ru-RU" sz="2400" dirty="0" smtClean="0">
                <a:solidFill>
                  <a:schemeClr val="tx2"/>
                </a:solidFill>
                <a:latin typeface="+mj-lt"/>
              </a:rPr>
              <a:t>(Сбербанк, Челябинвестбанк, ВТБ и др.)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ru-RU" sz="2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производственные организации </a:t>
            </a:r>
            <a:r>
              <a:rPr lang="ru-RU" sz="2400" dirty="0" smtClean="0">
                <a:solidFill>
                  <a:schemeClr val="tx2"/>
                </a:solidFill>
                <a:latin typeface="+mj-lt"/>
              </a:rPr>
              <a:t>(ЧТПЗ, Механический завод и др.)</a:t>
            </a:r>
          </a:p>
          <a:p>
            <a:pPr>
              <a:buBlip>
                <a:blip r:embed="rId3"/>
              </a:buBlip>
            </a:pPr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 коммерческие организации </a:t>
            </a:r>
            <a:r>
              <a:rPr lang="ru-RU" sz="2400" dirty="0" smtClean="0">
                <a:solidFill>
                  <a:schemeClr val="tx2"/>
                </a:solidFill>
                <a:latin typeface="+mj-lt"/>
              </a:rPr>
              <a:t>(</a:t>
            </a:r>
            <a:r>
              <a:rPr lang="ru-RU" sz="2400" dirty="0" smtClean="0">
                <a:solidFill>
                  <a:schemeClr val="tx2"/>
                </a:solidFill>
              </a:rPr>
              <a:t>Газпром, Челябэнерго и др.)</a:t>
            </a:r>
            <a:endParaRPr lang="ru-RU" sz="2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170" name="Picture 2" descr="C:\Users\Вадим\Desktop\drh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1071546"/>
            <a:ext cx="5543093" cy="5544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019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12776"/>
            <a:ext cx="91440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Документовед нужен всем!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2204" y="2056687"/>
            <a:ext cx="5771964" cy="45243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endParaRPr lang="ru-RU" sz="2400" b="1" dirty="0" smtClean="0">
              <a:solidFill>
                <a:schemeClr val="tx2"/>
              </a:solidFill>
            </a:endParaRPr>
          </a:p>
          <a:p>
            <a:pPr>
              <a:buBlip>
                <a:blip r:embed="rId3"/>
              </a:buBlip>
            </a:pPr>
            <a:r>
              <a:rPr lang="ru-RU" sz="2400" b="1" dirty="0" smtClean="0">
                <a:solidFill>
                  <a:schemeClr val="tx2"/>
                </a:solidFill>
              </a:rPr>
              <a:t> Документовед </a:t>
            </a:r>
            <a:r>
              <a:rPr lang="ru-RU" sz="2400" b="1" dirty="0" smtClean="0">
                <a:solidFill>
                  <a:schemeClr val="tx2"/>
                </a:solidFill>
              </a:rPr>
              <a:t>– 2-е лицо после генерального директора!</a:t>
            </a:r>
          </a:p>
          <a:p>
            <a:pPr>
              <a:buBlip>
                <a:blip r:embed="rId3"/>
              </a:buBlip>
            </a:pPr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 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Основа существования любого предприятия – это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документы.</a:t>
            </a:r>
          </a:p>
          <a:p>
            <a:pPr>
              <a:buBlip>
                <a:blip r:embed="rId3"/>
              </a:buBlip>
            </a:pPr>
            <a:r>
              <a:rPr lang="ru-RU" sz="2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</a:rPr>
              <a:t>По статистике без внедрения и защиты системы электронного документооборота потери предприятий составляют до 90% от прибыли! </a:t>
            </a:r>
            <a:endParaRPr lang="ru-RU" sz="2400" b="1" dirty="0" smtClean="0">
              <a:solidFill>
                <a:schemeClr val="tx2"/>
              </a:solidFill>
            </a:endParaRPr>
          </a:p>
          <a:p>
            <a:pPr>
              <a:buBlip>
                <a:blip r:embed="rId3"/>
              </a:buBlip>
            </a:pPr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Ни одно среднее или крупное предприятие не может обойтись без документоведов!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170" name="Picture 2" descr="C:\Users\Вадим\Desktop\drh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763" y="1772816"/>
            <a:ext cx="4842016" cy="48433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019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612</Words>
  <Application>Microsoft Office PowerPoint</Application>
  <PresentationFormat>Экран (4:3)</PresentationFormat>
  <Paragraphs>80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Вадим</dc:creator>
  <cp:lastModifiedBy>001</cp:lastModifiedBy>
  <cp:revision>56</cp:revision>
  <dcterms:created xsi:type="dcterms:W3CDTF">2012-12-02T10:12:44Z</dcterms:created>
  <dcterms:modified xsi:type="dcterms:W3CDTF">2014-06-02T15:53:17Z</dcterms:modified>
</cp:coreProperties>
</file>